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75" r:id="rId3"/>
    <p:sldId id="269" r:id="rId4"/>
    <p:sldId id="270" r:id="rId5"/>
    <p:sldId id="274" r:id="rId6"/>
    <p:sldId id="279" r:id="rId7"/>
    <p:sldId id="280" r:id="rId8"/>
    <p:sldId id="281" r:id="rId9"/>
    <p:sldId id="282" r:id="rId10"/>
    <p:sldId id="283" r:id="rId11"/>
    <p:sldId id="278" r:id="rId12"/>
    <p:sldId id="273" r:id="rId13"/>
    <p:sldId id="284" r:id="rId14"/>
    <p:sldId id="285" r:id="rId15"/>
    <p:sldId id="286" r:id="rId16"/>
    <p:sldId id="287" r:id="rId17"/>
    <p:sldId id="311" r:id="rId18"/>
    <p:sldId id="319" r:id="rId19"/>
    <p:sldId id="320" r:id="rId20"/>
    <p:sldId id="276" r:id="rId21"/>
    <p:sldId id="288" r:id="rId22"/>
    <p:sldId id="289" r:id="rId23"/>
    <p:sldId id="290" r:id="rId24"/>
    <p:sldId id="291" r:id="rId25"/>
    <p:sldId id="292" r:id="rId26"/>
    <p:sldId id="293" r:id="rId27"/>
    <p:sldId id="295" r:id="rId28"/>
    <p:sldId id="296" r:id="rId29"/>
    <p:sldId id="297" r:id="rId30"/>
    <p:sldId id="298" r:id="rId31"/>
    <p:sldId id="258" r:id="rId32"/>
    <p:sldId id="316" r:id="rId33"/>
    <p:sldId id="317" r:id="rId34"/>
    <p:sldId id="318" r:id="rId35"/>
    <p:sldId id="259" r:id="rId36"/>
    <p:sldId id="260" r:id="rId37"/>
    <p:sldId id="261" r:id="rId38"/>
    <p:sldId id="262" r:id="rId39"/>
    <p:sldId id="263" r:id="rId40"/>
    <p:sldId id="265" r:id="rId41"/>
    <p:sldId id="266" r:id="rId42"/>
    <p:sldId id="267" r:id="rId43"/>
    <p:sldId id="307" r:id="rId44"/>
    <p:sldId id="308" r:id="rId45"/>
    <p:sldId id="268" r:id="rId46"/>
    <p:sldId id="306" r:id="rId47"/>
    <p:sldId id="301" r:id="rId48"/>
    <p:sldId id="305" r:id="rId49"/>
    <p:sldId id="302" r:id="rId50"/>
    <p:sldId id="303" r:id="rId51"/>
    <p:sldId id="304" r:id="rId52"/>
    <p:sldId id="338" r:id="rId53"/>
    <p:sldId id="339" r:id="rId54"/>
    <p:sldId id="340" r:id="rId55"/>
    <p:sldId id="341" r:id="rId56"/>
    <p:sldId id="342" r:id="rId57"/>
    <p:sldId id="343" r:id="rId58"/>
    <p:sldId id="344" r:id="rId59"/>
    <p:sldId id="345" r:id="rId60"/>
    <p:sldId id="346" r:id="rId61"/>
    <p:sldId id="347" r:id="rId62"/>
    <p:sldId id="368" r:id="rId63"/>
    <p:sldId id="299" r:id="rId64"/>
    <p:sldId id="300" r:id="rId65"/>
    <p:sldId id="309" r:id="rId66"/>
    <p:sldId id="310" r:id="rId67"/>
    <p:sldId id="312" r:id="rId68"/>
    <p:sldId id="313" r:id="rId69"/>
    <p:sldId id="314" r:id="rId70"/>
    <p:sldId id="315" r:id="rId71"/>
    <p:sldId id="348" r:id="rId72"/>
    <p:sldId id="350" r:id="rId73"/>
    <p:sldId id="351" r:id="rId74"/>
    <p:sldId id="353" r:id="rId75"/>
    <p:sldId id="349" r:id="rId76"/>
    <p:sldId id="370" r:id="rId77"/>
    <p:sldId id="352" r:id="rId78"/>
    <p:sldId id="354" r:id="rId79"/>
    <p:sldId id="294" r:id="rId80"/>
    <p:sldId id="321" r:id="rId8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63"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243"/>
    <p:restoredTop sz="94615"/>
  </p:normalViewPr>
  <p:slideViewPr>
    <p:cSldViewPr snapToGrid="0" snapToObjects="1" showGuides="1">
      <p:cViewPr varScale="1">
        <p:scale>
          <a:sx n="88" d="100"/>
          <a:sy n="88" d="100"/>
        </p:scale>
        <p:origin x="376" y="192"/>
      </p:cViewPr>
      <p:guideLst>
        <p:guide orient="horz" pos="2160"/>
        <p:guide pos="3863"/>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theme" Target="theme/theme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61" Type="http://schemas.openxmlformats.org/officeDocument/2006/relationships/slide" Target="slides/slide60.xml"/><Relationship Id="rId82" Type="http://schemas.openxmlformats.org/officeDocument/2006/relationships/presProps" Target="presProps.xml"/></Relationships>
</file>

<file path=ppt/diagrams/_rels/data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svg"/><Relationship Id="rId1" Type="http://schemas.openxmlformats.org/officeDocument/2006/relationships/image" Target="../media/image11.png"/><Relationship Id="rId4" Type="http://schemas.openxmlformats.org/officeDocument/2006/relationships/image" Target="../media/image14.svg"/></Relationships>
</file>

<file path=ppt/diagrams/_rels/data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svg"/><Relationship Id="rId1" Type="http://schemas.openxmlformats.org/officeDocument/2006/relationships/image" Target="../media/image16.png"/><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9.svg"/></Relationships>
</file>

<file path=ppt/diagrams/_rels/data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svg"/><Relationship Id="rId1" Type="http://schemas.openxmlformats.org/officeDocument/2006/relationships/image" Target="../media/image27.png"/><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image" Target="../media/image30.svg"/></Relationships>
</file>

<file path=ppt/diagrams/_rels/drawing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svg"/><Relationship Id="rId1" Type="http://schemas.openxmlformats.org/officeDocument/2006/relationships/image" Target="../media/image11.png"/><Relationship Id="rId4" Type="http://schemas.openxmlformats.org/officeDocument/2006/relationships/image" Target="../media/image14.svg"/></Relationships>
</file>

<file path=ppt/diagrams/_rels/drawing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svg"/><Relationship Id="rId1" Type="http://schemas.openxmlformats.org/officeDocument/2006/relationships/image" Target="../media/image16.png"/><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9.svg"/></Relationships>
</file>

<file path=ppt/diagrams/_rels/drawing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svg"/><Relationship Id="rId1" Type="http://schemas.openxmlformats.org/officeDocument/2006/relationships/image" Target="../media/image27.png"/><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image" Target="../media/image30.sv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SchemeForSuggestions">
  <dgm:title val="Color Scheme for Suggestions"/>
  <dgm:desc val="Color Scheme for Suggestions"/>
  <dgm:catLst>
    <dgm:cat type="Other" pri="2"/>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bg1">
        <a:lumMod val="95000"/>
      </a:schemeClr>
    </dgm:fillClrLst>
    <dgm:linClrLst>
      <a:schemeClr val="bg1">
        <a:lumMod val="95000"/>
      </a:schemeClr>
    </dgm:linClrLst>
    <dgm:effectClrLst/>
    <dgm:txLinClrLst/>
    <dgm:txFillClrLst meth="repeat">
      <a:schemeClr val="tx1">
        <a:lumMod val="75000"/>
        <a:lumOff val="25000"/>
      </a:schemeClr>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SchemeForSuggestions">
  <dgm:title val="Color Scheme for Suggestions"/>
  <dgm:desc val="Color Scheme for Suggestions"/>
  <dgm:catLst>
    <dgm:cat type="Other" pri="2"/>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bg1">
        <a:lumMod val="95000"/>
      </a:schemeClr>
    </dgm:fillClrLst>
    <dgm:linClrLst>
      <a:schemeClr val="bg1">
        <a:lumMod val="95000"/>
      </a:schemeClr>
    </dgm:linClrLst>
    <dgm:effectClrLst/>
    <dgm:txLinClrLst/>
    <dgm:txFillClrLst meth="repeat">
      <a:schemeClr val="tx1">
        <a:lumMod val="75000"/>
        <a:lumOff val="25000"/>
      </a:schemeClr>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SchemeForSuggestions">
  <dgm:title val="Color Scheme for Suggestions"/>
  <dgm:desc val="Color Scheme for Suggestions"/>
  <dgm:catLst>
    <dgm:cat type="Other" pri="2"/>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bg1">
        <a:lumMod val="95000"/>
      </a:schemeClr>
    </dgm:fillClrLst>
    <dgm:linClrLst>
      <a:schemeClr val="bg1">
        <a:lumMod val="95000"/>
      </a:schemeClr>
    </dgm:linClrLst>
    <dgm:effectClrLst/>
    <dgm:txLinClrLst/>
    <dgm:txFillClrLst meth="repeat">
      <a:schemeClr val="tx1">
        <a:lumMod val="75000"/>
        <a:lumOff val="25000"/>
      </a:schemeClr>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4283835-86DA-4A54-BA26-F43F76285AB2}" type="doc">
      <dgm:prSet loTypeId="urn:microsoft.com/office/officeart/2005/8/layout/bProcess2" loCatId="process" qsTypeId="urn:microsoft.com/office/officeart/2005/8/quickstyle/simple1" qsCatId="simple" csTypeId="urn:microsoft.com/office/officeart/2005/8/colors/colorful2" csCatId="colorful"/>
      <dgm:spPr/>
      <dgm:t>
        <a:bodyPr/>
        <a:lstStyle/>
        <a:p>
          <a:endParaRPr lang="en-US"/>
        </a:p>
      </dgm:t>
    </dgm:pt>
    <dgm:pt modelId="{28923E31-5A90-41D6-A5A8-01760875548A}">
      <dgm:prSet/>
      <dgm:spPr/>
      <dgm:t>
        <a:bodyPr/>
        <a:lstStyle/>
        <a:p>
          <a:r>
            <a:rPr lang="es-AR"/>
            <a:t>El cambio climático es una nota política, de ciencias, de negocios, de energía y de tecnología. Todos esos ángulos se pueden abordar en diferentes historias y venderlas a diferentes editores</a:t>
          </a:r>
          <a:endParaRPr lang="en-US"/>
        </a:p>
      </dgm:t>
    </dgm:pt>
    <dgm:pt modelId="{C12F9025-6399-4907-A779-3EBF50C26562}" type="parTrans" cxnId="{B000EECB-71D5-4376-B380-3DCA0F12D92A}">
      <dgm:prSet/>
      <dgm:spPr/>
      <dgm:t>
        <a:bodyPr/>
        <a:lstStyle/>
        <a:p>
          <a:endParaRPr lang="en-US"/>
        </a:p>
      </dgm:t>
    </dgm:pt>
    <dgm:pt modelId="{D4A8C3CE-5D47-454F-8C66-FCF78A7491A7}" type="sibTrans" cxnId="{B000EECB-71D5-4376-B380-3DCA0F12D92A}">
      <dgm:prSet/>
      <dgm:spPr/>
      <dgm:t>
        <a:bodyPr/>
        <a:lstStyle/>
        <a:p>
          <a:endParaRPr lang="en-US"/>
        </a:p>
      </dgm:t>
    </dgm:pt>
    <dgm:pt modelId="{330E95E5-A4F3-4245-A598-7D770ED61C45}">
      <dgm:prSet/>
      <dgm:spPr/>
      <dgm:t>
        <a:bodyPr/>
        <a:lstStyle/>
        <a:p>
          <a:r>
            <a:rPr lang="es-AR"/>
            <a:t>Editores y productores pueden por lo tanto asignar historias de cambio climático a periodistas de diferentes secciones de la redacción </a:t>
          </a:r>
          <a:endParaRPr lang="en-US"/>
        </a:p>
      </dgm:t>
    </dgm:pt>
    <dgm:pt modelId="{4760868A-1555-4E30-B38E-80BF2B77D316}" type="parTrans" cxnId="{B3B58403-AD6A-43E1-8F7D-62958E4DE909}">
      <dgm:prSet/>
      <dgm:spPr/>
      <dgm:t>
        <a:bodyPr/>
        <a:lstStyle/>
        <a:p>
          <a:endParaRPr lang="en-US"/>
        </a:p>
      </dgm:t>
    </dgm:pt>
    <dgm:pt modelId="{140B996B-FDC7-4C29-91DF-C47FDB06CBFF}" type="sibTrans" cxnId="{B3B58403-AD6A-43E1-8F7D-62958E4DE909}">
      <dgm:prSet/>
      <dgm:spPr/>
      <dgm:t>
        <a:bodyPr/>
        <a:lstStyle/>
        <a:p>
          <a:endParaRPr lang="en-US"/>
        </a:p>
      </dgm:t>
    </dgm:pt>
    <dgm:pt modelId="{95D5A1B2-4114-8045-A069-16B9AC80E0F1}" type="pres">
      <dgm:prSet presAssocID="{44283835-86DA-4A54-BA26-F43F76285AB2}" presName="diagram" presStyleCnt="0">
        <dgm:presLayoutVars>
          <dgm:dir/>
          <dgm:resizeHandles/>
        </dgm:presLayoutVars>
      </dgm:prSet>
      <dgm:spPr/>
    </dgm:pt>
    <dgm:pt modelId="{C8E16CE0-8C7A-9D4F-A7AF-87EFD349454B}" type="pres">
      <dgm:prSet presAssocID="{28923E31-5A90-41D6-A5A8-01760875548A}" presName="firstNode" presStyleLbl="node1" presStyleIdx="0" presStyleCnt="2">
        <dgm:presLayoutVars>
          <dgm:bulletEnabled val="1"/>
        </dgm:presLayoutVars>
      </dgm:prSet>
      <dgm:spPr/>
    </dgm:pt>
    <dgm:pt modelId="{398C8C3A-4BCF-654D-8257-507A75701FE7}" type="pres">
      <dgm:prSet presAssocID="{D4A8C3CE-5D47-454F-8C66-FCF78A7491A7}" presName="sibTrans" presStyleLbl="sibTrans2D1" presStyleIdx="0" presStyleCnt="1"/>
      <dgm:spPr/>
    </dgm:pt>
    <dgm:pt modelId="{9A065907-9567-E448-BBFC-B986A50AAF11}" type="pres">
      <dgm:prSet presAssocID="{330E95E5-A4F3-4245-A598-7D770ED61C45}" presName="lastNode" presStyleLbl="node1" presStyleIdx="1" presStyleCnt="2">
        <dgm:presLayoutVars>
          <dgm:bulletEnabled val="1"/>
        </dgm:presLayoutVars>
      </dgm:prSet>
      <dgm:spPr/>
    </dgm:pt>
  </dgm:ptLst>
  <dgm:cxnLst>
    <dgm:cxn modelId="{B3B58403-AD6A-43E1-8F7D-62958E4DE909}" srcId="{44283835-86DA-4A54-BA26-F43F76285AB2}" destId="{330E95E5-A4F3-4245-A598-7D770ED61C45}" srcOrd="1" destOrd="0" parTransId="{4760868A-1555-4E30-B38E-80BF2B77D316}" sibTransId="{140B996B-FDC7-4C29-91DF-C47FDB06CBFF}"/>
    <dgm:cxn modelId="{A4F1D704-ABB1-6842-BAEB-92BEB9733F62}" type="presOf" srcId="{44283835-86DA-4A54-BA26-F43F76285AB2}" destId="{95D5A1B2-4114-8045-A069-16B9AC80E0F1}" srcOrd="0" destOrd="0" presId="urn:microsoft.com/office/officeart/2005/8/layout/bProcess2"/>
    <dgm:cxn modelId="{5276144D-1D38-F74A-B61F-AA53C322CF2C}" type="presOf" srcId="{D4A8C3CE-5D47-454F-8C66-FCF78A7491A7}" destId="{398C8C3A-4BCF-654D-8257-507A75701FE7}" srcOrd="0" destOrd="0" presId="urn:microsoft.com/office/officeart/2005/8/layout/bProcess2"/>
    <dgm:cxn modelId="{F6C9EE5C-C451-2145-9DBD-D655B402B427}" type="presOf" srcId="{28923E31-5A90-41D6-A5A8-01760875548A}" destId="{C8E16CE0-8C7A-9D4F-A7AF-87EFD349454B}" srcOrd="0" destOrd="0" presId="urn:microsoft.com/office/officeart/2005/8/layout/bProcess2"/>
    <dgm:cxn modelId="{33CD55A5-73C6-DC4B-8AB1-F14F62DDCDA8}" type="presOf" srcId="{330E95E5-A4F3-4245-A598-7D770ED61C45}" destId="{9A065907-9567-E448-BBFC-B986A50AAF11}" srcOrd="0" destOrd="0" presId="urn:microsoft.com/office/officeart/2005/8/layout/bProcess2"/>
    <dgm:cxn modelId="{B000EECB-71D5-4376-B380-3DCA0F12D92A}" srcId="{44283835-86DA-4A54-BA26-F43F76285AB2}" destId="{28923E31-5A90-41D6-A5A8-01760875548A}" srcOrd="0" destOrd="0" parTransId="{C12F9025-6399-4907-A779-3EBF50C26562}" sibTransId="{D4A8C3CE-5D47-454F-8C66-FCF78A7491A7}"/>
    <dgm:cxn modelId="{64391FE2-C370-AB4C-934D-AB132F342364}" type="presParOf" srcId="{95D5A1B2-4114-8045-A069-16B9AC80E0F1}" destId="{C8E16CE0-8C7A-9D4F-A7AF-87EFD349454B}" srcOrd="0" destOrd="0" presId="urn:microsoft.com/office/officeart/2005/8/layout/bProcess2"/>
    <dgm:cxn modelId="{1657015C-B2D3-9248-A436-A5E090DF6CC4}" type="presParOf" srcId="{95D5A1B2-4114-8045-A069-16B9AC80E0F1}" destId="{398C8C3A-4BCF-654D-8257-507A75701FE7}" srcOrd="1" destOrd="0" presId="urn:microsoft.com/office/officeart/2005/8/layout/bProcess2"/>
    <dgm:cxn modelId="{D19A8334-7FAE-FA41-9689-89CAB195352E}" type="presParOf" srcId="{95D5A1B2-4114-8045-A069-16B9AC80E0F1}" destId="{9A065907-9567-E448-BBFC-B986A50AAF11}" srcOrd="2" destOrd="0" presId="urn:microsoft.com/office/officeart/2005/8/layout/b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F6F1FE95-7A32-4368-905A-C03E2377309A}" type="doc">
      <dgm:prSet loTypeId="urn:microsoft.com/office/officeart/2005/8/layout/vProcess5" loCatId="process" qsTypeId="urn:microsoft.com/office/officeart/2005/8/quickstyle/simple1" qsCatId="simple" csTypeId="urn:microsoft.com/office/officeart/2005/8/colors/ColorSchemeForSuggestions" csCatId="other"/>
      <dgm:spPr/>
      <dgm:t>
        <a:bodyPr/>
        <a:lstStyle/>
        <a:p>
          <a:endParaRPr lang="en-US"/>
        </a:p>
      </dgm:t>
    </dgm:pt>
    <dgm:pt modelId="{54CC6395-AD9A-44D5-BE30-03C18A0098A9}">
      <dgm:prSet/>
      <dgm:spPr/>
      <dgm:t>
        <a:bodyPr/>
        <a:lstStyle/>
        <a:p>
          <a:r>
            <a:rPr lang="es-AR"/>
            <a:t>El cambio climático es un fenómeno que afecta a toda la humanidad, pero no a todos del mismo modo</a:t>
          </a:r>
          <a:endParaRPr lang="en-US"/>
        </a:p>
      </dgm:t>
    </dgm:pt>
    <dgm:pt modelId="{456AE360-D17D-4EB0-878C-55B65B5EEE5F}" type="parTrans" cxnId="{700721DE-12C5-4C0C-871C-55DE104FD7FF}">
      <dgm:prSet/>
      <dgm:spPr/>
      <dgm:t>
        <a:bodyPr/>
        <a:lstStyle/>
        <a:p>
          <a:endParaRPr lang="en-US"/>
        </a:p>
      </dgm:t>
    </dgm:pt>
    <dgm:pt modelId="{A2362158-99FB-441D-8EC1-DB4B9C424C88}" type="sibTrans" cxnId="{700721DE-12C5-4C0C-871C-55DE104FD7FF}">
      <dgm:prSet/>
      <dgm:spPr/>
      <dgm:t>
        <a:bodyPr/>
        <a:lstStyle/>
        <a:p>
          <a:endParaRPr lang="en-US"/>
        </a:p>
      </dgm:t>
    </dgm:pt>
    <dgm:pt modelId="{083DC0E8-0572-4E3C-9181-5881827567A3}">
      <dgm:prSet/>
      <dgm:spPr/>
      <dgm:t>
        <a:bodyPr/>
        <a:lstStyle/>
        <a:p>
          <a:r>
            <a:rPr lang="es-AR"/>
            <a:t>Grupos como las mujeres y los pueblos indígenas, por ejemplo, son más afectados y vulnerables. A pesar de ello, no reciben una cobertura suficiente</a:t>
          </a:r>
          <a:endParaRPr lang="en-US"/>
        </a:p>
      </dgm:t>
    </dgm:pt>
    <dgm:pt modelId="{0FEE0927-64F9-4A97-8CF4-52030228E8DA}" type="parTrans" cxnId="{3AC4BCD4-2E47-4465-879C-0FF56928DE16}">
      <dgm:prSet/>
      <dgm:spPr/>
      <dgm:t>
        <a:bodyPr/>
        <a:lstStyle/>
        <a:p>
          <a:endParaRPr lang="en-US"/>
        </a:p>
      </dgm:t>
    </dgm:pt>
    <dgm:pt modelId="{B571BB59-E099-4E3B-B303-0EB6FDB05CF9}" type="sibTrans" cxnId="{3AC4BCD4-2E47-4465-879C-0FF56928DE16}">
      <dgm:prSet/>
      <dgm:spPr/>
      <dgm:t>
        <a:bodyPr/>
        <a:lstStyle/>
        <a:p>
          <a:endParaRPr lang="en-US"/>
        </a:p>
      </dgm:t>
    </dgm:pt>
    <dgm:pt modelId="{213413C0-CCF2-4AC4-8A2A-8DD319DD0E68}">
      <dgm:prSet/>
      <dgm:spPr/>
      <dgm:t>
        <a:bodyPr/>
        <a:lstStyle/>
        <a:p>
          <a:r>
            <a:rPr lang="es-AR"/>
            <a:t>El periodista debe tratar de revertir esa tendencia y darle una voz suficiente. A la par, no deben ser sólo vistos como víctimas, también pueden dar soluciones</a:t>
          </a:r>
          <a:endParaRPr lang="en-US"/>
        </a:p>
      </dgm:t>
    </dgm:pt>
    <dgm:pt modelId="{72B2AE42-4ADF-4F97-8A52-F6028BBB2B61}" type="parTrans" cxnId="{36EEED0B-0C73-40F3-B7C2-6DF08E806DA3}">
      <dgm:prSet/>
      <dgm:spPr/>
      <dgm:t>
        <a:bodyPr/>
        <a:lstStyle/>
        <a:p>
          <a:endParaRPr lang="en-US"/>
        </a:p>
      </dgm:t>
    </dgm:pt>
    <dgm:pt modelId="{6A542E2E-BA7A-4FB2-9F8F-518A8A4495B1}" type="sibTrans" cxnId="{36EEED0B-0C73-40F3-B7C2-6DF08E806DA3}">
      <dgm:prSet/>
      <dgm:spPr/>
      <dgm:t>
        <a:bodyPr/>
        <a:lstStyle/>
        <a:p>
          <a:endParaRPr lang="en-US"/>
        </a:p>
      </dgm:t>
    </dgm:pt>
    <dgm:pt modelId="{54BE5823-5907-0444-BCC1-98A1D9A983D0}" type="pres">
      <dgm:prSet presAssocID="{F6F1FE95-7A32-4368-905A-C03E2377309A}" presName="outerComposite" presStyleCnt="0">
        <dgm:presLayoutVars>
          <dgm:chMax val="5"/>
          <dgm:dir/>
          <dgm:resizeHandles val="exact"/>
        </dgm:presLayoutVars>
      </dgm:prSet>
      <dgm:spPr/>
    </dgm:pt>
    <dgm:pt modelId="{AC39C49C-F7AE-BE42-B015-A8E60C553764}" type="pres">
      <dgm:prSet presAssocID="{F6F1FE95-7A32-4368-905A-C03E2377309A}" presName="dummyMaxCanvas" presStyleCnt="0">
        <dgm:presLayoutVars/>
      </dgm:prSet>
      <dgm:spPr/>
    </dgm:pt>
    <dgm:pt modelId="{8027A0A2-38A7-0D4D-8819-DE0C1A5B8731}" type="pres">
      <dgm:prSet presAssocID="{F6F1FE95-7A32-4368-905A-C03E2377309A}" presName="ThreeNodes_1" presStyleLbl="node1" presStyleIdx="0" presStyleCnt="3">
        <dgm:presLayoutVars>
          <dgm:bulletEnabled val="1"/>
        </dgm:presLayoutVars>
      </dgm:prSet>
      <dgm:spPr/>
    </dgm:pt>
    <dgm:pt modelId="{6A1B340B-F75B-1D4F-AA70-2807F1CEAB4D}" type="pres">
      <dgm:prSet presAssocID="{F6F1FE95-7A32-4368-905A-C03E2377309A}" presName="ThreeNodes_2" presStyleLbl="node1" presStyleIdx="1" presStyleCnt="3">
        <dgm:presLayoutVars>
          <dgm:bulletEnabled val="1"/>
        </dgm:presLayoutVars>
      </dgm:prSet>
      <dgm:spPr/>
    </dgm:pt>
    <dgm:pt modelId="{DFF0F26F-97E1-7C4B-8C83-5636B4A0CCD6}" type="pres">
      <dgm:prSet presAssocID="{F6F1FE95-7A32-4368-905A-C03E2377309A}" presName="ThreeNodes_3" presStyleLbl="node1" presStyleIdx="2" presStyleCnt="3">
        <dgm:presLayoutVars>
          <dgm:bulletEnabled val="1"/>
        </dgm:presLayoutVars>
      </dgm:prSet>
      <dgm:spPr/>
    </dgm:pt>
    <dgm:pt modelId="{81BF18C2-52AD-054F-950D-AC54FD658215}" type="pres">
      <dgm:prSet presAssocID="{F6F1FE95-7A32-4368-905A-C03E2377309A}" presName="ThreeConn_1-2" presStyleLbl="fgAccFollowNode1" presStyleIdx="0" presStyleCnt="2">
        <dgm:presLayoutVars>
          <dgm:bulletEnabled val="1"/>
        </dgm:presLayoutVars>
      </dgm:prSet>
      <dgm:spPr/>
    </dgm:pt>
    <dgm:pt modelId="{B4B725B2-7287-AB4A-B8DF-0BE318F7B004}" type="pres">
      <dgm:prSet presAssocID="{F6F1FE95-7A32-4368-905A-C03E2377309A}" presName="ThreeConn_2-3" presStyleLbl="fgAccFollowNode1" presStyleIdx="1" presStyleCnt="2">
        <dgm:presLayoutVars>
          <dgm:bulletEnabled val="1"/>
        </dgm:presLayoutVars>
      </dgm:prSet>
      <dgm:spPr/>
    </dgm:pt>
    <dgm:pt modelId="{D22D9E62-94AF-C241-8F08-5ECF9480CF8D}" type="pres">
      <dgm:prSet presAssocID="{F6F1FE95-7A32-4368-905A-C03E2377309A}" presName="ThreeNodes_1_text" presStyleLbl="node1" presStyleIdx="2" presStyleCnt="3">
        <dgm:presLayoutVars>
          <dgm:bulletEnabled val="1"/>
        </dgm:presLayoutVars>
      </dgm:prSet>
      <dgm:spPr/>
    </dgm:pt>
    <dgm:pt modelId="{28894DB8-54F4-5F42-92DB-2253A5BC88FE}" type="pres">
      <dgm:prSet presAssocID="{F6F1FE95-7A32-4368-905A-C03E2377309A}" presName="ThreeNodes_2_text" presStyleLbl="node1" presStyleIdx="2" presStyleCnt="3">
        <dgm:presLayoutVars>
          <dgm:bulletEnabled val="1"/>
        </dgm:presLayoutVars>
      </dgm:prSet>
      <dgm:spPr/>
    </dgm:pt>
    <dgm:pt modelId="{C92AF56E-E87A-EA47-BFDF-8B6781A45C7C}" type="pres">
      <dgm:prSet presAssocID="{F6F1FE95-7A32-4368-905A-C03E2377309A}" presName="ThreeNodes_3_text" presStyleLbl="node1" presStyleIdx="2" presStyleCnt="3">
        <dgm:presLayoutVars>
          <dgm:bulletEnabled val="1"/>
        </dgm:presLayoutVars>
      </dgm:prSet>
      <dgm:spPr/>
    </dgm:pt>
  </dgm:ptLst>
  <dgm:cxnLst>
    <dgm:cxn modelId="{88B5FF06-7D76-DA4B-9A13-3FCEFD030F43}" type="presOf" srcId="{083DC0E8-0572-4E3C-9181-5881827567A3}" destId="{6A1B340B-F75B-1D4F-AA70-2807F1CEAB4D}" srcOrd="0" destOrd="0" presId="urn:microsoft.com/office/officeart/2005/8/layout/vProcess5"/>
    <dgm:cxn modelId="{36EEED0B-0C73-40F3-B7C2-6DF08E806DA3}" srcId="{F6F1FE95-7A32-4368-905A-C03E2377309A}" destId="{213413C0-CCF2-4AC4-8A2A-8DD319DD0E68}" srcOrd="2" destOrd="0" parTransId="{72B2AE42-4ADF-4F97-8A52-F6028BBB2B61}" sibTransId="{6A542E2E-BA7A-4FB2-9F8F-518A8A4495B1}"/>
    <dgm:cxn modelId="{0BCB4F0D-A479-B447-AB7B-1E0C7FFB56BC}" type="presOf" srcId="{083DC0E8-0572-4E3C-9181-5881827567A3}" destId="{28894DB8-54F4-5F42-92DB-2253A5BC88FE}" srcOrd="1" destOrd="0" presId="urn:microsoft.com/office/officeart/2005/8/layout/vProcess5"/>
    <dgm:cxn modelId="{D2C6FB49-F62C-4446-8B09-8B133AB0E76C}" type="presOf" srcId="{F6F1FE95-7A32-4368-905A-C03E2377309A}" destId="{54BE5823-5907-0444-BCC1-98A1D9A983D0}" srcOrd="0" destOrd="0" presId="urn:microsoft.com/office/officeart/2005/8/layout/vProcess5"/>
    <dgm:cxn modelId="{B3140155-4F33-D947-855C-4BF1C070382D}" type="presOf" srcId="{213413C0-CCF2-4AC4-8A2A-8DD319DD0E68}" destId="{DFF0F26F-97E1-7C4B-8C83-5636B4A0CCD6}" srcOrd="0" destOrd="0" presId="urn:microsoft.com/office/officeart/2005/8/layout/vProcess5"/>
    <dgm:cxn modelId="{B31CCF98-2B5A-9847-9AEE-B2A5462692D6}" type="presOf" srcId="{B571BB59-E099-4E3B-B303-0EB6FDB05CF9}" destId="{B4B725B2-7287-AB4A-B8DF-0BE318F7B004}" srcOrd="0" destOrd="0" presId="urn:microsoft.com/office/officeart/2005/8/layout/vProcess5"/>
    <dgm:cxn modelId="{6422BE9C-77B9-754E-B24F-3D0E3BE59C88}" type="presOf" srcId="{54CC6395-AD9A-44D5-BE30-03C18A0098A9}" destId="{D22D9E62-94AF-C241-8F08-5ECF9480CF8D}" srcOrd="1" destOrd="0" presId="urn:microsoft.com/office/officeart/2005/8/layout/vProcess5"/>
    <dgm:cxn modelId="{7D9A95BB-0B71-7B48-8285-C2D88385445F}" type="presOf" srcId="{213413C0-CCF2-4AC4-8A2A-8DD319DD0E68}" destId="{C92AF56E-E87A-EA47-BFDF-8B6781A45C7C}" srcOrd="1" destOrd="0" presId="urn:microsoft.com/office/officeart/2005/8/layout/vProcess5"/>
    <dgm:cxn modelId="{C2CAB1CA-A445-6F4F-834E-2FDDFBE2AC14}" type="presOf" srcId="{54CC6395-AD9A-44D5-BE30-03C18A0098A9}" destId="{8027A0A2-38A7-0D4D-8819-DE0C1A5B8731}" srcOrd="0" destOrd="0" presId="urn:microsoft.com/office/officeart/2005/8/layout/vProcess5"/>
    <dgm:cxn modelId="{3AC4BCD4-2E47-4465-879C-0FF56928DE16}" srcId="{F6F1FE95-7A32-4368-905A-C03E2377309A}" destId="{083DC0E8-0572-4E3C-9181-5881827567A3}" srcOrd="1" destOrd="0" parTransId="{0FEE0927-64F9-4A97-8CF4-52030228E8DA}" sibTransId="{B571BB59-E099-4E3B-B303-0EB6FDB05CF9}"/>
    <dgm:cxn modelId="{700721DE-12C5-4C0C-871C-55DE104FD7FF}" srcId="{F6F1FE95-7A32-4368-905A-C03E2377309A}" destId="{54CC6395-AD9A-44D5-BE30-03C18A0098A9}" srcOrd="0" destOrd="0" parTransId="{456AE360-D17D-4EB0-878C-55B65B5EEE5F}" sibTransId="{A2362158-99FB-441D-8EC1-DB4B9C424C88}"/>
    <dgm:cxn modelId="{58E6B0F0-A0AD-004D-ABC0-0A51D9F8A02C}" type="presOf" srcId="{A2362158-99FB-441D-8EC1-DB4B9C424C88}" destId="{81BF18C2-52AD-054F-950D-AC54FD658215}" srcOrd="0" destOrd="0" presId="urn:microsoft.com/office/officeart/2005/8/layout/vProcess5"/>
    <dgm:cxn modelId="{24DC0267-C89A-2A44-BA25-3EBF5AA6A2BD}" type="presParOf" srcId="{54BE5823-5907-0444-BCC1-98A1D9A983D0}" destId="{AC39C49C-F7AE-BE42-B015-A8E60C553764}" srcOrd="0" destOrd="0" presId="urn:microsoft.com/office/officeart/2005/8/layout/vProcess5"/>
    <dgm:cxn modelId="{2F0CC2FC-C4E7-6046-AC57-FF4E8665E9C4}" type="presParOf" srcId="{54BE5823-5907-0444-BCC1-98A1D9A983D0}" destId="{8027A0A2-38A7-0D4D-8819-DE0C1A5B8731}" srcOrd="1" destOrd="0" presId="urn:microsoft.com/office/officeart/2005/8/layout/vProcess5"/>
    <dgm:cxn modelId="{1A05CF2B-CD7D-B744-8EDA-FCCA6EC1D151}" type="presParOf" srcId="{54BE5823-5907-0444-BCC1-98A1D9A983D0}" destId="{6A1B340B-F75B-1D4F-AA70-2807F1CEAB4D}" srcOrd="2" destOrd="0" presId="urn:microsoft.com/office/officeart/2005/8/layout/vProcess5"/>
    <dgm:cxn modelId="{5C5DC833-6110-3343-AA40-A18A89D1277D}" type="presParOf" srcId="{54BE5823-5907-0444-BCC1-98A1D9A983D0}" destId="{DFF0F26F-97E1-7C4B-8C83-5636B4A0CCD6}" srcOrd="3" destOrd="0" presId="urn:microsoft.com/office/officeart/2005/8/layout/vProcess5"/>
    <dgm:cxn modelId="{6F88D7F3-7991-E145-9872-256F14D2AE83}" type="presParOf" srcId="{54BE5823-5907-0444-BCC1-98A1D9A983D0}" destId="{81BF18C2-52AD-054F-950D-AC54FD658215}" srcOrd="4" destOrd="0" presId="urn:microsoft.com/office/officeart/2005/8/layout/vProcess5"/>
    <dgm:cxn modelId="{8393DDB9-0636-BA47-BE1E-18A7AE14D593}" type="presParOf" srcId="{54BE5823-5907-0444-BCC1-98A1D9A983D0}" destId="{B4B725B2-7287-AB4A-B8DF-0BE318F7B004}" srcOrd="5" destOrd="0" presId="urn:microsoft.com/office/officeart/2005/8/layout/vProcess5"/>
    <dgm:cxn modelId="{9F123475-3025-834D-8416-2DE28BD7F6EF}" type="presParOf" srcId="{54BE5823-5907-0444-BCC1-98A1D9A983D0}" destId="{D22D9E62-94AF-C241-8F08-5ECF9480CF8D}" srcOrd="6" destOrd="0" presId="urn:microsoft.com/office/officeart/2005/8/layout/vProcess5"/>
    <dgm:cxn modelId="{D2473ECF-BE18-BD44-B25C-1FB59F4FFACF}" type="presParOf" srcId="{54BE5823-5907-0444-BCC1-98A1D9A983D0}" destId="{28894DB8-54F4-5F42-92DB-2253A5BC88FE}" srcOrd="7" destOrd="0" presId="urn:microsoft.com/office/officeart/2005/8/layout/vProcess5"/>
    <dgm:cxn modelId="{30B28092-36B8-9944-BCAB-BDC352483A61}" type="presParOf" srcId="{54BE5823-5907-0444-BCC1-98A1D9A983D0}" destId="{C92AF56E-E87A-EA47-BFDF-8B6781A45C7C}" srcOrd="8"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E6BBF393-BC71-45D4-BDB4-C4DA640638A8}" type="doc">
      <dgm:prSet loTypeId="urn:microsoft.com/office/officeart/2005/8/layout/default" loCatId="list" qsTypeId="urn:microsoft.com/office/officeart/2005/8/quickstyle/simple1" qsCatId="simple" csTypeId="urn:microsoft.com/office/officeart/2005/8/colors/ColorSchemeForSuggestions" csCatId="other" phldr="1"/>
      <dgm:spPr/>
      <dgm:t>
        <a:bodyPr/>
        <a:lstStyle/>
        <a:p>
          <a:endParaRPr lang="en-US"/>
        </a:p>
      </dgm:t>
    </dgm:pt>
    <dgm:pt modelId="{4EF65005-E1C0-4FA4-A320-C299F9918363}">
      <dgm:prSet/>
      <dgm:spPr/>
      <dgm:t>
        <a:bodyPr/>
        <a:lstStyle/>
        <a:p>
          <a:r>
            <a:rPr lang="es-AR"/>
            <a:t>Muchas historias suelen enfocarse en los impactos negativos como huracanes y olas de calor, lo que puede llevar a un sensacionalismo en los medios</a:t>
          </a:r>
          <a:endParaRPr lang="en-US"/>
        </a:p>
      </dgm:t>
    </dgm:pt>
    <dgm:pt modelId="{02E03555-9920-4DAF-8582-88B671FFE71C}" type="parTrans" cxnId="{DE75DFB2-8F0E-4427-AD6E-ACE6C7B21A39}">
      <dgm:prSet/>
      <dgm:spPr/>
      <dgm:t>
        <a:bodyPr/>
        <a:lstStyle/>
        <a:p>
          <a:endParaRPr lang="en-US"/>
        </a:p>
      </dgm:t>
    </dgm:pt>
    <dgm:pt modelId="{942FD16F-799B-442B-8305-2D1AECB44D6D}" type="sibTrans" cxnId="{DE75DFB2-8F0E-4427-AD6E-ACE6C7B21A39}">
      <dgm:prSet/>
      <dgm:spPr/>
      <dgm:t>
        <a:bodyPr/>
        <a:lstStyle/>
        <a:p>
          <a:endParaRPr lang="en-US"/>
        </a:p>
      </dgm:t>
    </dgm:pt>
    <dgm:pt modelId="{FD89B82B-B9BD-4798-9B08-327722411B98}">
      <dgm:prSet/>
      <dgm:spPr/>
      <dgm:t>
        <a:bodyPr/>
        <a:lstStyle/>
        <a:p>
          <a:r>
            <a:rPr lang="es-AR" dirty="0"/>
            <a:t>Como periodista, no se debe enfocar sólo en esos impactos. Las soluciones tienen que tener también un lugar destacado, para aprender de ellas</a:t>
          </a:r>
          <a:endParaRPr lang="en-US" dirty="0"/>
        </a:p>
      </dgm:t>
    </dgm:pt>
    <dgm:pt modelId="{E8073A6A-3168-4821-A19D-74D2C9A9C71E}" type="parTrans" cxnId="{5679E5AB-B77F-4644-B414-79ADB79084AA}">
      <dgm:prSet/>
      <dgm:spPr/>
      <dgm:t>
        <a:bodyPr/>
        <a:lstStyle/>
        <a:p>
          <a:endParaRPr lang="en-US"/>
        </a:p>
      </dgm:t>
    </dgm:pt>
    <dgm:pt modelId="{1CFFFA55-122B-4B86-88B2-5C64AA0DCFFE}" type="sibTrans" cxnId="{5679E5AB-B77F-4644-B414-79ADB79084AA}">
      <dgm:prSet/>
      <dgm:spPr/>
      <dgm:t>
        <a:bodyPr/>
        <a:lstStyle/>
        <a:p>
          <a:endParaRPr lang="en-US"/>
        </a:p>
      </dgm:t>
    </dgm:pt>
    <dgm:pt modelId="{E26017D3-2A8F-9848-9FCD-756DAAF953C3}" type="pres">
      <dgm:prSet presAssocID="{E6BBF393-BC71-45D4-BDB4-C4DA640638A8}" presName="diagram" presStyleCnt="0">
        <dgm:presLayoutVars>
          <dgm:dir/>
          <dgm:resizeHandles val="exact"/>
        </dgm:presLayoutVars>
      </dgm:prSet>
      <dgm:spPr/>
    </dgm:pt>
    <dgm:pt modelId="{E0ED1E43-FA35-1642-AADC-06E5A8122468}" type="pres">
      <dgm:prSet presAssocID="{4EF65005-E1C0-4FA4-A320-C299F9918363}" presName="node" presStyleLbl="node1" presStyleIdx="0" presStyleCnt="2">
        <dgm:presLayoutVars>
          <dgm:bulletEnabled val="1"/>
        </dgm:presLayoutVars>
      </dgm:prSet>
      <dgm:spPr/>
    </dgm:pt>
    <dgm:pt modelId="{5BC06D67-4DCA-9D48-99E9-4227CF078036}" type="pres">
      <dgm:prSet presAssocID="{942FD16F-799B-442B-8305-2D1AECB44D6D}" presName="sibTrans" presStyleCnt="0"/>
      <dgm:spPr/>
    </dgm:pt>
    <dgm:pt modelId="{A5215BC1-1F6A-9B41-BFC7-ADAC5050912F}" type="pres">
      <dgm:prSet presAssocID="{FD89B82B-B9BD-4798-9B08-327722411B98}" presName="node" presStyleLbl="node1" presStyleIdx="1" presStyleCnt="2">
        <dgm:presLayoutVars>
          <dgm:bulletEnabled val="1"/>
        </dgm:presLayoutVars>
      </dgm:prSet>
      <dgm:spPr/>
    </dgm:pt>
  </dgm:ptLst>
  <dgm:cxnLst>
    <dgm:cxn modelId="{E2C98A06-E5BD-D94D-A755-3BFCEC598389}" type="presOf" srcId="{E6BBF393-BC71-45D4-BDB4-C4DA640638A8}" destId="{E26017D3-2A8F-9848-9FCD-756DAAF953C3}" srcOrd="0" destOrd="0" presId="urn:microsoft.com/office/officeart/2005/8/layout/default"/>
    <dgm:cxn modelId="{DBE23A28-FF8F-9741-AFC1-1DE6700E0788}" type="presOf" srcId="{FD89B82B-B9BD-4798-9B08-327722411B98}" destId="{A5215BC1-1F6A-9B41-BFC7-ADAC5050912F}" srcOrd="0" destOrd="0" presId="urn:microsoft.com/office/officeart/2005/8/layout/default"/>
    <dgm:cxn modelId="{21796E82-0AA8-344E-B1A0-5F9162914670}" type="presOf" srcId="{4EF65005-E1C0-4FA4-A320-C299F9918363}" destId="{E0ED1E43-FA35-1642-AADC-06E5A8122468}" srcOrd="0" destOrd="0" presId="urn:microsoft.com/office/officeart/2005/8/layout/default"/>
    <dgm:cxn modelId="{5679E5AB-B77F-4644-B414-79ADB79084AA}" srcId="{E6BBF393-BC71-45D4-BDB4-C4DA640638A8}" destId="{FD89B82B-B9BD-4798-9B08-327722411B98}" srcOrd="1" destOrd="0" parTransId="{E8073A6A-3168-4821-A19D-74D2C9A9C71E}" sibTransId="{1CFFFA55-122B-4B86-88B2-5C64AA0DCFFE}"/>
    <dgm:cxn modelId="{DE75DFB2-8F0E-4427-AD6E-ACE6C7B21A39}" srcId="{E6BBF393-BC71-45D4-BDB4-C4DA640638A8}" destId="{4EF65005-E1C0-4FA4-A320-C299F9918363}" srcOrd="0" destOrd="0" parTransId="{02E03555-9920-4DAF-8582-88B671FFE71C}" sibTransId="{942FD16F-799B-442B-8305-2D1AECB44D6D}"/>
    <dgm:cxn modelId="{200B849F-3420-AC44-B99E-A245E26D530B}" type="presParOf" srcId="{E26017D3-2A8F-9848-9FCD-756DAAF953C3}" destId="{E0ED1E43-FA35-1642-AADC-06E5A8122468}" srcOrd="0" destOrd="0" presId="urn:microsoft.com/office/officeart/2005/8/layout/default"/>
    <dgm:cxn modelId="{6F544C7B-0A70-7C47-9880-5D148F080245}" type="presParOf" srcId="{E26017D3-2A8F-9848-9FCD-756DAAF953C3}" destId="{5BC06D67-4DCA-9D48-99E9-4227CF078036}" srcOrd="1" destOrd="0" presId="urn:microsoft.com/office/officeart/2005/8/layout/default"/>
    <dgm:cxn modelId="{10CDD75A-93C6-104F-B931-3440C3AC94FC}" type="presParOf" srcId="{E26017D3-2A8F-9848-9FCD-756DAAF953C3}" destId="{A5215BC1-1F6A-9B41-BFC7-ADAC5050912F}" srcOrd="2"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D66A001-4385-4CE2-A795-8AE7B306BBD3}" type="doc">
      <dgm:prSet loTypeId="urn:microsoft.com/office/officeart/2018/2/layout/IconVerticalSolidList" loCatId="icon" qsTypeId="urn:microsoft.com/office/officeart/2005/8/quickstyle/simple4" qsCatId="simple" csTypeId="urn:microsoft.com/office/officeart/2018/5/colors/Iconchunking_neutralbg_colorful1" csCatId="colorful" phldr="1"/>
      <dgm:spPr/>
      <dgm:t>
        <a:bodyPr/>
        <a:lstStyle/>
        <a:p>
          <a:endParaRPr lang="en-US"/>
        </a:p>
      </dgm:t>
    </dgm:pt>
    <dgm:pt modelId="{4A8521DD-22B0-494E-A603-E8B791583C72}">
      <dgm:prSet/>
      <dgm:spPr/>
      <dgm:t>
        <a:bodyPr/>
        <a:lstStyle/>
        <a:p>
          <a:r>
            <a:rPr lang="es-AR"/>
            <a:t>Si los periodistas no informan sobre maneras de reducir las emisiones y adaptarse al cambio climático, los lectores seguramente pierdan el interés en las notas de la temática</a:t>
          </a:r>
          <a:endParaRPr lang="en-US"/>
        </a:p>
      </dgm:t>
    </dgm:pt>
    <dgm:pt modelId="{F1495F70-0708-4045-8DC3-295438A89415}" type="parTrans" cxnId="{17991878-1FB7-42F9-A65C-D0F4B12113B5}">
      <dgm:prSet/>
      <dgm:spPr/>
      <dgm:t>
        <a:bodyPr/>
        <a:lstStyle/>
        <a:p>
          <a:endParaRPr lang="en-US"/>
        </a:p>
      </dgm:t>
    </dgm:pt>
    <dgm:pt modelId="{E7CD0EEC-F1D9-46A2-93C8-179B9565C100}" type="sibTrans" cxnId="{17991878-1FB7-42F9-A65C-D0F4B12113B5}">
      <dgm:prSet/>
      <dgm:spPr/>
      <dgm:t>
        <a:bodyPr/>
        <a:lstStyle/>
        <a:p>
          <a:endParaRPr lang="en-US"/>
        </a:p>
      </dgm:t>
    </dgm:pt>
    <dgm:pt modelId="{54868017-4EBD-47AB-9CDE-1EE82A0638EA}">
      <dgm:prSet/>
      <dgm:spPr/>
      <dgm:t>
        <a:bodyPr/>
        <a:lstStyle/>
        <a:p>
          <a:r>
            <a:rPr lang="es-AR"/>
            <a:t>No todas las notas del cambio climático tienen que ser catastróficas y sensacionalistas. A pesar de que vayamos en el mal camino, todavía existe margen para solucionar y evitar los efectos del cambio climático </a:t>
          </a:r>
          <a:endParaRPr lang="en-US"/>
        </a:p>
      </dgm:t>
    </dgm:pt>
    <dgm:pt modelId="{0254AE9A-9633-4B45-8BCA-2A1040A6AA7E}" type="parTrans" cxnId="{D9E02CEA-2EC5-4C58-926D-AD61AB70E5CF}">
      <dgm:prSet/>
      <dgm:spPr/>
      <dgm:t>
        <a:bodyPr/>
        <a:lstStyle/>
        <a:p>
          <a:endParaRPr lang="en-US"/>
        </a:p>
      </dgm:t>
    </dgm:pt>
    <dgm:pt modelId="{28794DFD-6432-44F0-ADF0-6BF5929492DC}" type="sibTrans" cxnId="{D9E02CEA-2EC5-4C58-926D-AD61AB70E5CF}">
      <dgm:prSet/>
      <dgm:spPr/>
      <dgm:t>
        <a:bodyPr/>
        <a:lstStyle/>
        <a:p>
          <a:endParaRPr lang="en-US"/>
        </a:p>
      </dgm:t>
    </dgm:pt>
    <dgm:pt modelId="{470AFE47-DF50-4288-AA14-0E48E7CABD49}" type="pres">
      <dgm:prSet presAssocID="{5D66A001-4385-4CE2-A795-8AE7B306BBD3}" presName="root" presStyleCnt="0">
        <dgm:presLayoutVars>
          <dgm:dir/>
          <dgm:resizeHandles val="exact"/>
        </dgm:presLayoutVars>
      </dgm:prSet>
      <dgm:spPr/>
    </dgm:pt>
    <dgm:pt modelId="{645A1BF7-CF9E-4832-A546-31CCBB656101}" type="pres">
      <dgm:prSet presAssocID="{4A8521DD-22B0-494E-A603-E8B791583C72}" presName="compNode" presStyleCnt="0"/>
      <dgm:spPr/>
    </dgm:pt>
    <dgm:pt modelId="{18C94BC4-9AB3-4315-9286-FD57C5DD0197}" type="pres">
      <dgm:prSet presAssocID="{4A8521DD-22B0-494E-A603-E8B791583C72}" presName="bgRect" presStyleLbl="bgShp" presStyleIdx="0" presStyleCnt="2"/>
      <dgm:spPr/>
    </dgm:pt>
    <dgm:pt modelId="{37D4B0FA-966D-49A0-B589-CF52B350C76D}" type="pres">
      <dgm:prSet presAssocID="{4A8521DD-22B0-494E-A603-E8B791583C72}"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heckmark"/>
        </a:ext>
      </dgm:extLst>
    </dgm:pt>
    <dgm:pt modelId="{12DF74D5-FC58-45AE-B9C6-39E1171ACE25}" type="pres">
      <dgm:prSet presAssocID="{4A8521DD-22B0-494E-A603-E8B791583C72}" presName="spaceRect" presStyleCnt="0"/>
      <dgm:spPr/>
    </dgm:pt>
    <dgm:pt modelId="{8ED9B7DA-BCB3-4B5E-B075-1FB5B27403F9}" type="pres">
      <dgm:prSet presAssocID="{4A8521DD-22B0-494E-A603-E8B791583C72}" presName="parTx" presStyleLbl="revTx" presStyleIdx="0" presStyleCnt="2">
        <dgm:presLayoutVars>
          <dgm:chMax val="0"/>
          <dgm:chPref val="0"/>
        </dgm:presLayoutVars>
      </dgm:prSet>
      <dgm:spPr/>
    </dgm:pt>
    <dgm:pt modelId="{2E144708-48A9-4D01-8FCD-1D99A0A4BF30}" type="pres">
      <dgm:prSet presAssocID="{E7CD0EEC-F1D9-46A2-93C8-179B9565C100}" presName="sibTrans" presStyleCnt="0"/>
      <dgm:spPr/>
    </dgm:pt>
    <dgm:pt modelId="{C572AB88-8BA6-4363-AFC9-E641B8D6D5F0}" type="pres">
      <dgm:prSet presAssocID="{54868017-4EBD-47AB-9CDE-1EE82A0638EA}" presName="compNode" presStyleCnt="0"/>
      <dgm:spPr/>
    </dgm:pt>
    <dgm:pt modelId="{9EB96779-5860-4366-9A62-027CFD9E4C2A}" type="pres">
      <dgm:prSet presAssocID="{54868017-4EBD-47AB-9CDE-1EE82A0638EA}" presName="bgRect" presStyleLbl="bgShp" presStyleIdx="1" presStyleCnt="2"/>
      <dgm:spPr/>
    </dgm:pt>
    <dgm:pt modelId="{F068A54F-BDD6-4104-B734-EE8262CE3A88}" type="pres">
      <dgm:prSet presAssocID="{54868017-4EBD-47AB-9CDE-1EE82A0638EA}"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Warning"/>
        </a:ext>
      </dgm:extLst>
    </dgm:pt>
    <dgm:pt modelId="{3B10B666-6599-46B7-A751-2AA3B445CD3F}" type="pres">
      <dgm:prSet presAssocID="{54868017-4EBD-47AB-9CDE-1EE82A0638EA}" presName="spaceRect" presStyleCnt="0"/>
      <dgm:spPr/>
    </dgm:pt>
    <dgm:pt modelId="{DBFE1F2A-3DAE-4FB0-8659-371B408F15B6}" type="pres">
      <dgm:prSet presAssocID="{54868017-4EBD-47AB-9CDE-1EE82A0638EA}" presName="parTx" presStyleLbl="revTx" presStyleIdx="1" presStyleCnt="2">
        <dgm:presLayoutVars>
          <dgm:chMax val="0"/>
          <dgm:chPref val="0"/>
        </dgm:presLayoutVars>
      </dgm:prSet>
      <dgm:spPr/>
    </dgm:pt>
  </dgm:ptLst>
  <dgm:cxnLst>
    <dgm:cxn modelId="{17991878-1FB7-42F9-A65C-D0F4B12113B5}" srcId="{5D66A001-4385-4CE2-A795-8AE7B306BBD3}" destId="{4A8521DD-22B0-494E-A603-E8B791583C72}" srcOrd="0" destOrd="0" parTransId="{F1495F70-0708-4045-8DC3-295438A89415}" sibTransId="{E7CD0EEC-F1D9-46A2-93C8-179B9565C100}"/>
    <dgm:cxn modelId="{BF0AF1C4-57AB-4A59-A0E5-D9432F17A02B}" type="presOf" srcId="{54868017-4EBD-47AB-9CDE-1EE82A0638EA}" destId="{DBFE1F2A-3DAE-4FB0-8659-371B408F15B6}" srcOrd="0" destOrd="0" presId="urn:microsoft.com/office/officeart/2018/2/layout/IconVerticalSolidList"/>
    <dgm:cxn modelId="{7049FBDC-A34A-4C8F-BFA4-EDDEA942E92D}" type="presOf" srcId="{5D66A001-4385-4CE2-A795-8AE7B306BBD3}" destId="{470AFE47-DF50-4288-AA14-0E48E7CABD49}" srcOrd="0" destOrd="0" presId="urn:microsoft.com/office/officeart/2018/2/layout/IconVerticalSolidList"/>
    <dgm:cxn modelId="{D9E02CEA-2EC5-4C58-926D-AD61AB70E5CF}" srcId="{5D66A001-4385-4CE2-A795-8AE7B306BBD3}" destId="{54868017-4EBD-47AB-9CDE-1EE82A0638EA}" srcOrd="1" destOrd="0" parTransId="{0254AE9A-9633-4B45-8BCA-2A1040A6AA7E}" sibTransId="{28794DFD-6432-44F0-ADF0-6BF5929492DC}"/>
    <dgm:cxn modelId="{B4B0BAF0-E2F7-4C70-B0F0-70C2D007FDCE}" type="presOf" srcId="{4A8521DD-22B0-494E-A603-E8B791583C72}" destId="{8ED9B7DA-BCB3-4B5E-B075-1FB5B27403F9}" srcOrd="0" destOrd="0" presId="urn:microsoft.com/office/officeart/2018/2/layout/IconVerticalSolidList"/>
    <dgm:cxn modelId="{0BD783BF-E216-4920-B4E6-87AC71F5D541}" type="presParOf" srcId="{470AFE47-DF50-4288-AA14-0E48E7CABD49}" destId="{645A1BF7-CF9E-4832-A546-31CCBB656101}" srcOrd="0" destOrd="0" presId="urn:microsoft.com/office/officeart/2018/2/layout/IconVerticalSolidList"/>
    <dgm:cxn modelId="{37515567-4E94-412C-851A-9FD8B75A156F}" type="presParOf" srcId="{645A1BF7-CF9E-4832-A546-31CCBB656101}" destId="{18C94BC4-9AB3-4315-9286-FD57C5DD0197}" srcOrd="0" destOrd="0" presId="urn:microsoft.com/office/officeart/2018/2/layout/IconVerticalSolidList"/>
    <dgm:cxn modelId="{4B5FD87E-022C-40E2-8331-7E2A73625A8E}" type="presParOf" srcId="{645A1BF7-CF9E-4832-A546-31CCBB656101}" destId="{37D4B0FA-966D-49A0-B589-CF52B350C76D}" srcOrd="1" destOrd="0" presId="urn:microsoft.com/office/officeart/2018/2/layout/IconVerticalSolidList"/>
    <dgm:cxn modelId="{6B9C7806-CCA0-458A-9382-CCAD87DEC4A6}" type="presParOf" srcId="{645A1BF7-CF9E-4832-A546-31CCBB656101}" destId="{12DF74D5-FC58-45AE-B9C6-39E1171ACE25}" srcOrd="2" destOrd="0" presId="urn:microsoft.com/office/officeart/2018/2/layout/IconVerticalSolidList"/>
    <dgm:cxn modelId="{35C70FF8-AC37-457F-B45F-69328F265732}" type="presParOf" srcId="{645A1BF7-CF9E-4832-A546-31CCBB656101}" destId="{8ED9B7DA-BCB3-4B5E-B075-1FB5B27403F9}" srcOrd="3" destOrd="0" presId="urn:microsoft.com/office/officeart/2018/2/layout/IconVerticalSolidList"/>
    <dgm:cxn modelId="{BB0F32AA-B85D-4C54-A366-8E4175C50FB6}" type="presParOf" srcId="{470AFE47-DF50-4288-AA14-0E48E7CABD49}" destId="{2E144708-48A9-4D01-8FCD-1D99A0A4BF30}" srcOrd="1" destOrd="0" presId="urn:microsoft.com/office/officeart/2018/2/layout/IconVerticalSolidList"/>
    <dgm:cxn modelId="{4B1EE47F-DED6-4533-B66D-A512B24EA453}" type="presParOf" srcId="{470AFE47-DF50-4288-AA14-0E48E7CABD49}" destId="{C572AB88-8BA6-4363-AFC9-E641B8D6D5F0}" srcOrd="2" destOrd="0" presId="urn:microsoft.com/office/officeart/2018/2/layout/IconVerticalSolidList"/>
    <dgm:cxn modelId="{6E833D7E-8118-4E79-B327-D573360EFC95}" type="presParOf" srcId="{C572AB88-8BA6-4363-AFC9-E641B8D6D5F0}" destId="{9EB96779-5860-4366-9A62-027CFD9E4C2A}" srcOrd="0" destOrd="0" presId="urn:microsoft.com/office/officeart/2018/2/layout/IconVerticalSolidList"/>
    <dgm:cxn modelId="{3C110579-F00F-49BC-93FA-3FEC551C61BC}" type="presParOf" srcId="{C572AB88-8BA6-4363-AFC9-E641B8D6D5F0}" destId="{F068A54F-BDD6-4104-B734-EE8262CE3A88}" srcOrd="1" destOrd="0" presId="urn:microsoft.com/office/officeart/2018/2/layout/IconVerticalSolidList"/>
    <dgm:cxn modelId="{EF9D74D0-0479-4311-892E-47487E28736F}" type="presParOf" srcId="{C572AB88-8BA6-4363-AFC9-E641B8D6D5F0}" destId="{3B10B666-6599-46B7-A751-2AA3B445CD3F}" srcOrd="2" destOrd="0" presId="urn:microsoft.com/office/officeart/2018/2/layout/IconVerticalSolidList"/>
    <dgm:cxn modelId="{642C91B3-A6B7-4B54-A304-01C7512EEF4C}" type="presParOf" srcId="{C572AB88-8BA6-4363-AFC9-E641B8D6D5F0}" destId="{DBFE1F2A-3DAE-4FB0-8659-371B408F15B6}"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6C24BEA-1129-42C7-8215-08F64F65BB63}" type="doc">
      <dgm:prSet loTypeId="urn:microsoft.com/office/officeart/2005/8/layout/hierarchy1" loCatId="hierarchy" qsTypeId="urn:microsoft.com/office/officeart/2005/8/quickstyle/simple2" qsCatId="simple" csTypeId="urn:microsoft.com/office/officeart/2005/8/colors/colorful2" csCatId="colorful"/>
      <dgm:spPr/>
      <dgm:t>
        <a:bodyPr/>
        <a:lstStyle/>
        <a:p>
          <a:endParaRPr lang="en-US"/>
        </a:p>
      </dgm:t>
    </dgm:pt>
    <dgm:pt modelId="{7A2F716A-3DF6-47E3-A1E3-A1E1FCBC166B}">
      <dgm:prSet/>
      <dgm:spPr/>
      <dgm:t>
        <a:bodyPr/>
        <a:lstStyle/>
        <a:p>
          <a:r>
            <a:rPr lang="es-AR"/>
            <a:t>No es suficiente un texto escrito para atraer la atención del público. Hay mucha información disponible y poco tiempo para leerla</a:t>
          </a:r>
          <a:endParaRPr lang="en-US"/>
        </a:p>
      </dgm:t>
    </dgm:pt>
    <dgm:pt modelId="{A3C6AF33-B0AA-4680-830A-8876191DE754}" type="parTrans" cxnId="{42B68B9D-AE1F-4434-A138-09C48EC298DA}">
      <dgm:prSet/>
      <dgm:spPr/>
      <dgm:t>
        <a:bodyPr/>
        <a:lstStyle/>
        <a:p>
          <a:endParaRPr lang="en-US"/>
        </a:p>
      </dgm:t>
    </dgm:pt>
    <dgm:pt modelId="{6C5B7258-B0B6-46F5-BA15-DFDBCA96DA4D}" type="sibTrans" cxnId="{42B68B9D-AE1F-4434-A138-09C48EC298DA}">
      <dgm:prSet/>
      <dgm:spPr/>
      <dgm:t>
        <a:bodyPr/>
        <a:lstStyle/>
        <a:p>
          <a:endParaRPr lang="en-US"/>
        </a:p>
      </dgm:t>
    </dgm:pt>
    <dgm:pt modelId="{D1142A04-2A99-4FE4-BDA5-1E69600989C7}">
      <dgm:prSet/>
      <dgm:spPr/>
      <dgm:t>
        <a:bodyPr/>
        <a:lstStyle/>
        <a:p>
          <a:r>
            <a:rPr lang="es-AR"/>
            <a:t>Para eso, existen diversos recursos que se pueden utilizar como encuestas, informes especiales, herramientas digitales y visuales. </a:t>
          </a:r>
          <a:endParaRPr lang="en-US"/>
        </a:p>
      </dgm:t>
    </dgm:pt>
    <dgm:pt modelId="{E91BAF55-C9F7-4046-959F-0EBD5C19EDD7}" type="parTrans" cxnId="{0232C547-61B4-4DFA-AC80-6DD03B7A6D5A}">
      <dgm:prSet/>
      <dgm:spPr/>
      <dgm:t>
        <a:bodyPr/>
        <a:lstStyle/>
        <a:p>
          <a:endParaRPr lang="en-US"/>
        </a:p>
      </dgm:t>
    </dgm:pt>
    <dgm:pt modelId="{254411B0-49ED-4613-9E4B-5232DDB31786}" type="sibTrans" cxnId="{0232C547-61B4-4DFA-AC80-6DD03B7A6D5A}">
      <dgm:prSet/>
      <dgm:spPr/>
      <dgm:t>
        <a:bodyPr/>
        <a:lstStyle/>
        <a:p>
          <a:endParaRPr lang="en-US"/>
        </a:p>
      </dgm:t>
    </dgm:pt>
    <dgm:pt modelId="{ED470B94-B387-C84D-AEA0-BF9BB597E74D}" type="pres">
      <dgm:prSet presAssocID="{96C24BEA-1129-42C7-8215-08F64F65BB63}" presName="hierChild1" presStyleCnt="0">
        <dgm:presLayoutVars>
          <dgm:chPref val="1"/>
          <dgm:dir/>
          <dgm:animOne val="branch"/>
          <dgm:animLvl val="lvl"/>
          <dgm:resizeHandles/>
        </dgm:presLayoutVars>
      </dgm:prSet>
      <dgm:spPr/>
    </dgm:pt>
    <dgm:pt modelId="{FE9963B2-8C71-BD4C-B98F-F9EB0173E312}" type="pres">
      <dgm:prSet presAssocID="{7A2F716A-3DF6-47E3-A1E3-A1E1FCBC166B}" presName="hierRoot1" presStyleCnt="0"/>
      <dgm:spPr/>
    </dgm:pt>
    <dgm:pt modelId="{0B7B09BE-2E57-1146-9CAB-98D163B2B333}" type="pres">
      <dgm:prSet presAssocID="{7A2F716A-3DF6-47E3-A1E3-A1E1FCBC166B}" presName="composite" presStyleCnt="0"/>
      <dgm:spPr/>
    </dgm:pt>
    <dgm:pt modelId="{869DF556-F56C-AA48-9217-47751914D03B}" type="pres">
      <dgm:prSet presAssocID="{7A2F716A-3DF6-47E3-A1E3-A1E1FCBC166B}" presName="background" presStyleLbl="node0" presStyleIdx="0" presStyleCnt="2"/>
      <dgm:spPr/>
    </dgm:pt>
    <dgm:pt modelId="{BCC483F9-771C-3744-B482-D33455826FBD}" type="pres">
      <dgm:prSet presAssocID="{7A2F716A-3DF6-47E3-A1E3-A1E1FCBC166B}" presName="text" presStyleLbl="fgAcc0" presStyleIdx="0" presStyleCnt="2">
        <dgm:presLayoutVars>
          <dgm:chPref val="3"/>
        </dgm:presLayoutVars>
      </dgm:prSet>
      <dgm:spPr/>
    </dgm:pt>
    <dgm:pt modelId="{12E3618A-34D1-F745-A2D1-F9D87AEBDCED}" type="pres">
      <dgm:prSet presAssocID="{7A2F716A-3DF6-47E3-A1E3-A1E1FCBC166B}" presName="hierChild2" presStyleCnt="0"/>
      <dgm:spPr/>
    </dgm:pt>
    <dgm:pt modelId="{3A41E49F-9AA1-B746-B5E0-E9E18396FB8D}" type="pres">
      <dgm:prSet presAssocID="{D1142A04-2A99-4FE4-BDA5-1E69600989C7}" presName="hierRoot1" presStyleCnt="0"/>
      <dgm:spPr/>
    </dgm:pt>
    <dgm:pt modelId="{D61BE4F2-5213-2C49-BF9D-C8C87133D7F6}" type="pres">
      <dgm:prSet presAssocID="{D1142A04-2A99-4FE4-BDA5-1E69600989C7}" presName="composite" presStyleCnt="0"/>
      <dgm:spPr/>
    </dgm:pt>
    <dgm:pt modelId="{AC7C53BF-9FB5-C24F-9CA1-15F71FB96FBB}" type="pres">
      <dgm:prSet presAssocID="{D1142A04-2A99-4FE4-BDA5-1E69600989C7}" presName="background" presStyleLbl="node0" presStyleIdx="1" presStyleCnt="2"/>
      <dgm:spPr/>
    </dgm:pt>
    <dgm:pt modelId="{3B5D151A-CC4D-C748-91F8-35E3079B550A}" type="pres">
      <dgm:prSet presAssocID="{D1142A04-2A99-4FE4-BDA5-1E69600989C7}" presName="text" presStyleLbl="fgAcc0" presStyleIdx="1" presStyleCnt="2">
        <dgm:presLayoutVars>
          <dgm:chPref val="3"/>
        </dgm:presLayoutVars>
      </dgm:prSet>
      <dgm:spPr/>
    </dgm:pt>
    <dgm:pt modelId="{619BE047-673D-7448-9D89-01E1B3A317CE}" type="pres">
      <dgm:prSet presAssocID="{D1142A04-2A99-4FE4-BDA5-1E69600989C7}" presName="hierChild2" presStyleCnt="0"/>
      <dgm:spPr/>
    </dgm:pt>
  </dgm:ptLst>
  <dgm:cxnLst>
    <dgm:cxn modelId="{A1C48704-E041-FD44-890E-9A5D7A0EBBFA}" type="presOf" srcId="{D1142A04-2A99-4FE4-BDA5-1E69600989C7}" destId="{3B5D151A-CC4D-C748-91F8-35E3079B550A}" srcOrd="0" destOrd="0" presId="urn:microsoft.com/office/officeart/2005/8/layout/hierarchy1"/>
    <dgm:cxn modelId="{CE13942B-1ED8-1049-B9B6-CF781BFF6FD5}" type="presOf" srcId="{7A2F716A-3DF6-47E3-A1E3-A1E1FCBC166B}" destId="{BCC483F9-771C-3744-B482-D33455826FBD}" srcOrd="0" destOrd="0" presId="urn:microsoft.com/office/officeart/2005/8/layout/hierarchy1"/>
    <dgm:cxn modelId="{0232C547-61B4-4DFA-AC80-6DD03B7A6D5A}" srcId="{96C24BEA-1129-42C7-8215-08F64F65BB63}" destId="{D1142A04-2A99-4FE4-BDA5-1E69600989C7}" srcOrd="1" destOrd="0" parTransId="{E91BAF55-C9F7-4046-959F-0EBD5C19EDD7}" sibTransId="{254411B0-49ED-4613-9E4B-5232DDB31786}"/>
    <dgm:cxn modelId="{42B68B9D-AE1F-4434-A138-09C48EC298DA}" srcId="{96C24BEA-1129-42C7-8215-08F64F65BB63}" destId="{7A2F716A-3DF6-47E3-A1E3-A1E1FCBC166B}" srcOrd="0" destOrd="0" parTransId="{A3C6AF33-B0AA-4680-830A-8876191DE754}" sibTransId="{6C5B7258-B0B6-46F5-BA15-DFDBCA96DA4D}"/>
    <dgm:cxn modelId="{B79985D9-1651-4E41-B521-DF9C6380B28B}" type="presOf" srcId="{96C24BEA-1129-42C7-8215-08F64F65BB63}" destId="{ED470B94-B387-C84D-AEA0-BF9BB597E74D}" srcOrd="0" destOrd="0" presId="urn:microsoft.com/office/officeart/2005/8/layout/hierarchy1"/>
    <dgm:cxn modelId="{0027EBC0-4E2D-4B4C-8D62-3CBDEE1DB476}" type="presParOf" srcId="{ED470B94-B387-C84D-AEA0-BF9BB597E74D}" destId="{FE9963B2-8C71-BD4C-B98F-F9EB0173E312}" srcOrd="0" destOrd="0" presId="urn:microsoft.com/office/officeart/2005/8/layout/hierarchy1"/>
    <dgm:cxn modelId="{259EBBB8-375A-1F42-85F1-057762EE2160}" type="presParOf" srcId="{FE9963B2-8C71-BD4C-B98F-F9EB0173E312}" destId="{0B7B09BE-2E57-1146-9CAB-98D163B2B333}" srcOrd="0" destOrd="0" presId="urn:microsoft.com/office/officeart/2005/8/layout/hierarchy1"/>
    <dgm:cxn modelId="{E87E1D5B-7A3D-EA45-9E09-085156B5DB4B}" type="presParOf" srcId="{0B7B09BE-2E57-1146-9CAB-98D163B2B333}" destId="{869DF556-F56C-AA48-9217-47751914D03B}" srcOrd="0" destOrd="0" presId="urn:microsoft.com/office/officeart/2005/8/layout/hierarchy1"/>
    <dgm:cxn modelId="{14F24F5D-336B-6643-9A1E-87F4D7A792D9}" type="presParOf" srcId="{0B7B09BE-2E57-1146-9CAB-98D163B2B333}" destId="{BCC483F9-771C-3744-B482-D33455826FBD}" srcOrd="1" destOrd="0" presId="urn:microsoft.com/office/officeart/2005/8/layout/hierarchy1"/>
    <dgm:cxn modelId="{E3581785-8FAF-5B44-8B40-247978ED00E1}" type="presParOf" srcId="{FE9963B2-8C71-BD4C-B98F-F9EB0173E312}" destId="{12E3618A-34D1-F745-A2D1-F9D87AEBDCED}" srcOrd="1" destOrd="0" presId="urn:microsoft.com/office/officeart/2005/8/layout/hierarchy1"/>
    <dgm:cxn modelId="{37FC10E8-A403-5545-8C5A-E4028DEB89DF}" type="presParOf" srcId="{ED470B94-B387-C84D-AEA0-BF9BB597E74D}" destId="{3A41E49F-9AA1-B746-B5E0-E9E18396FB8D}" srcOrd="1" destOrd="0" presId="urn:microsoft.com/office/officeart/2005/8/layout/hierarchy1"/>
    <dgm:cxn modelId="{265C2B25-FC84-1745-8B8A-0982EE74B133}" type="presParOf" srcId="{3A41E49F-9AA1-B746-B5E0-E9E18396FB8D}" destId="{D61BE4F2-5213-2C49-BF9D-C8C87133D7F6}" srcOrd="0" destOrd="0" presId="urn:microsoft.com/office/officeart/2005/8/layout/hierarchy1"/>
    <dgm:cxn modelId="{B126A20C-457D-F24C-A28F-10995DAFA60C}" type="presParOf" srcId="{D61BE4F2-5213-2C49-BF9D-C8C87133D7F6}" destId="{AC7C53BF-9FB5-C24F-9CA1-15F71FB96FBB}" srcOrd="0" destOrd="0" presId="urn:microsoft.com/office/officeart/2005/8/layout/hierarchy1"/>
    <dgm:cxn modelId="{DB041427-B394-9A4D-A55E-1E4698B3CEB7}" type="presParOf" srcId="{D61BE4F2-5213-2C49-BF9D-C8C87133D7F6}" destId="{3B5D151A-CC4D-C748-91F8-35E3079B550A}" srcOrd="1" destOrd="0" presId="urn:microsoft.com/office/officeart/2005/8/layout/hierarchy1"/>
    <dgm:cxn modelId="{7EE0B638-B5A1-804A-8DD1-8EFBB41284E8}" type="presParOf" srcId="{3A41E49F-9AA1-B746-B5E0-E9E18396FB8D}" destId="{619BE047-673D-7448-9D89-01E1B3A317CE}"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1D6944C-E67E-F644-925E-429EF8C18F57}" type="doc">
      <dgm:prSet loTypeId="urn:microsoft.com/office/officeart/2005/8/layout/process1" loCatId="" qsTypeId="urn:microsoft.com/office/officeart/2005/8/quickstyle/simple1" qsCatId="simple" csTypeId="urn:microsoft.com/office/officeart/2005/8/colors/accent1_2" csCatId="accent1" phldr="1"/>
      <dgm:spPr/>
    </dgm:pt>
    <dgm:pt modelId="{5326BE18-8DD7-EC4E-B04B-1C94CDA66818}">
      <dgm:prSet phldrT="[Texto]" custT="1"/>
      <dgm:spPr/>
      <dgm:t>
        <a:bodyPr/>
        <a:lstStyle/>
        <a:p>
          <a:r>
            <a:rPr lang="es-ES" sz="2000" dirty="0"/>
            <a:t>Uno de los principales problemas al escribir sobre cambio climático son las siglas y los tecnicismos </a:t>
          </a:r>
        </a:p>
      </dgm:t>
    </dgm:pt>
    <dgm:pt modelId="{FF0F1B18-30C7-7744-84A0-C329BEE642B3}" type="parTrans" cxnId="{6FCF1486-9762-014B-A05E-03A996B6324D}">
      <dgm:prSet/>
      <dgm:spPr/>
      <dgm:t>
        <a:bodyPr/>
        <a:lstStyle/>
        <a:p>
          <a:endParaRPr lang="es-ES"/>
        </a:p>
      </dgm:t>
    </dgm:pt>
    <dgm:pt modelId="{28CA4977-D10C-4D41-A743-01D7C35182B9}" type="sibTrans" cxnId="{6FCF1486-9762-014B-A05E-03A996B6324D}">
      <dgm:prSet/>
      <dgm:spPr/>
      <dgm:t>
        <a:bodyPr/>
        <a:lstStyle/>
        <a:p>
          <a:endParaRPr lang="es-ES"/>
        </a:p>
      </dgm:t>
    </dgm:pt>
    <dgm:pt modelId="{141E4F42-D93E-494B-888F-ACF7F4A5E7E3}">
      <dgm:prSet phldrT="[Texto]" custT="1"/>
      <dgm:spPr/>
      <dgm:t>
        <a:bodyPr/>
        <a:lstStyle/>
        <a:p>
          <a:r>
            <a:rPr lang="es-ES" sz="2000" dirty="0"/>
            <a:t>Ningún lector entiende esas siglas, por lo que debemos evitarlas y si las usamos explicar que significan</a:t>
          </a:r>
        </a:p>
      </dgm:t>
    </dgm:pt>
    <dgm:pt modelId="{7C1A5A6B-2347-DA43-B00F-595C0D370BC6}" type="parTrans" cxnId="{D125924E-9868-E94E-AC20-E7A53CB59545}">
      <dgm:prSet/>
      <dgm:spPr/>
      <dgm:t>
        <a:bodyPr/>
        <a:lstStyle/>
        <a:p>
          <a:endParaRPr lang="es-ES"/>
        </a:p>
      </dgm:t>
    </dgm:pt>
    <dgm:pt modelId="{BEC74F20-C8DE-1046-AAE9-7D37F58510AD}" type="sibTrans" cxnId="{D125924E-9868-E94E-AC20-E7A53CB59545}">
      <dgm:prSet/>
      <dgm:spPr/>
      <dgm:t>
        <a:bodyPr/>
        <a:lstStyle/>
        <a:p>
          <a:endParaRPr lang="es-ES"/>
        </a:p>
      </dgm:t>
    </dgm:pt>
    <dgm:pt modelId="{9CA29CD1-6E48-014C-AA44-29A884ED06BC}">
      <dgm:prSet phldrT="[Texto]" custT="1"/>
      <dgm:spPr/>
      <dgm:t>
        <a:bodyPr/>
        <a:lstStyle/>
        <a:p>
          <a:r>
            <a:rPr lang="es-ES" sz="2000" dirty="0"/>
            <a:t>Países Anexo I, Pérdidas y Daños y G77 son sólo algunas de ellas</a:t>
          </a:r>
        </a:p>
      </dgm:t>
    </dgm:pt>
    <dgm:pt modelId="{9F21BCD3-4039-B841-BC0B-83044A2F6185}" type="parTrans" cxnId="{D35C4932-FA51-7447-BD10-BF8597CD4A56}">
      <dgm:prSet/>
      <dgm:spPr/>
      <dgm:t>
        <a:bodyPr/>
        <a:lstStyle/>
        <a:p>
          <a:endParaRPr lang="es-ES"/>
        </a:p>
      </dgm:t>
    </dgm:pt>
    <dgm:pt modelId="{D4752CC8-A716-BE43-A21C-9CCE3F17A6E5}" type="sibTrans" cxnId="{D35C4932-FA51-7447-BD10-BF8597CD4A56}">
      <dgm:prSet/>
      <dgm:spPr/>
      <dgm:t>
        <a:bodyPr/>
        <a:lstStyle/>
        <a:p>
          <a:endParaRPr lang="es-ES"/>
        </a:p>
      </dgm:t>
    </dgm:pt>
    <dgm:pt modelId="{18F75DF0-4C8C-784F-A064-823BAE773A55}" type="pres">
      <dgm:prSet presAssocID="{41D6944C-E67E-F644-925E-429EF8C18F57}" presName="Name0" presStyleCnt="0">
        <dgm:presLayoutVars>
          <dgm:dir/>
          <dgm:resizeHandles val="exact"/>
        </dgm:presLayoutVars>
      </dgm:prSet>
      <dgm:spPr/>
    </dgm:pt>
    <dgm:pt modelId="{19F4C883-9D69-B543-8193-C3DE64DD7586}" type="pres">
      <dgm:prSet presAssocID="{5326BE18-8DD7-EC4E-B04B-1C94CDA66818}" presName="node" presStyleLbl="node1" presStyleIdx="0" presStyleCnt="3">
        <dgm:presLayoutVars>
          <dgm:bulletEnabled val="1"/>
        </dgm:presLayoutVars>
      </dgm:prSet>
      <dgm:spPr/>
    </dgm:pt>
    <dgm:pt modelId="{648AC124-079A-9E40-8660-E1DC437157D7}" type="pres">
      <dgm:prSet presAssocID="{28CA4977-D10C-4D41-A743-01D7C35182B9}" presName="sibTrans" presStyleLbl="sibTrans2D1" presStyleIdx="0" presStyleCnt="2"/>
      <dgm:spPr/>
    </dgm:pt>
    <dgm:pt modelId="{9C8D2076-08CF-BB4F-B5DC-D41C83D736F0}" type="pres">
      <dgm:prSet presAssocID="{28CA4977-D10C-4D41-A743-01D7C35182B9}" presName="connectorText" presStyleLbl="sibTrans2D1" presStyleIdx="0" presStyleCnt="2"/>
      <dgm:spPr/>
    </dgm:pt>
    <dgm:pt modelId="{665EBD6B-5050-D344-9848-CAD561463C6A}" type="pres">
      <dgm:prSet presAssocID="{141E4F42-D93E-494B-888F-ACF7F4A5E7E3}" presName="node" presStyleLbl="node1" presStyleIdx="1" presStyleCnt="3">
        <dgm:presLayoutVars>
          <dgm:bulletEnabled val="1"/>
        </dgm:presLayoutVars>
      </dgm:prSet>
      <dgm:spPr/>
    </dgm:pt>
    <dgm:pt modelId="{75F7F495-475F-A44B-B6EC-7D9E38303D0F}" type="pres">
      <dgm:prSet presAssocID="{BEC74F20-C8DE-1046-AAE9-7D37F58510AD}" presName="sibTrans" presStyleLbl="sibTrans2D1" presStyleIdx="1" presStyleCnt="2"/>
      <dgm:spPr/>
    </dgm:pt>
    <dgm:pt modelId="{BA911177-72C7-1B40-AE1F-BC11978AF6F1}" type="pres">
      <dgm:prSet presAssocID="{BEC74F20-C8DE-1046-AAE9-7D37F58510AD}" presName="connectorText" presStyleLbl="sibTrans2D1" presStyleIdx="1" presStyleCnt="2"/>
      <dgm:spPr/>
    </dgm:pt>
    <dgm:pt modelId="{C2C3F2E6-714F-DF4B-BD37-0AF00C12866B}" type="pres">
      <dgm:prSet presAssocID="{9CA29CD1-6E48-014C-AA44-29A884ED06BC}" presName="node" presStyleLbl="node1" presStyleIdx="2" presStyleCnt="3">
        <dgm:presLayoutVars>
          <dgm:bulletEnabled val="1"/>
        </dgm:presLayoutVars>
      </dgm:prSet>
      <dgm:spPr/>
    </dgm:pt>
  </dgm:ptLst>
  <dgm:cxnLst>
    <dgm:cxn modelId="{ACF0DF06-25B9-3048-8C25-571A65E143DC}" type="presOf" srcId="{141E4F42-D93E-494B-888F-ACF7F4A5E7E3}" destId="{665EBD6B-5050-D344-9848-CAD561463C6A}" srcOrd="0" destOrd="0" presId="urn:microsoft.com/office/officeart/2005/8/layout/process1"/>
    <dgm:cxn modelId="{4C67C426-F1AF-6941-A79B-17BCE194EAC4}" type="presOf" srcId="{41D6944C-E67E-F644-925E-429EF8C18F57}" destId="{18F75DF0-4C8C-784F-A064-823BAE773A55}" srcOrd="0" destOrd="0" presId="urn:microsoft.com/office/officeart/2005/8/layout/process1"/>
    <dgm:cxn modelId="{D35C4932-FA51-7447-BD10-BF8597CD4A56}" srcId="{41D6944C-E67E-F644-925E-429EF8C18F57}" destId="{9CA29CD1-6E48-014C-AA44-29A884ED06BC}" srcOrd="2" destOrd="0" parTransId="{9F21BCD3-4039-B841-BC0B-83044A2F6185}" sibTransId="{D4752CC8-A716-BE43-A21C-9CCE3F17A6E5}"/>
    <dgm:cxn modelId="{34D6A139-2EB4-B142-8343-D7C517ED1D2D}" type="presOf" srcId="{28CA4977-D10C-4D41-A743-01D7C35182B9}" destId="{648AC124-079A-9E40-8660-E1DC437157D7}" srcOrd="0" destOrd="0" presId="urn:microsoft.com/office/officeart/2005/8/layout/process1"/>
    <dgm:cxn modelId="{D125924E-9868-E94E-AC20-E7A53CB59545}" srcId="{41D6944C-E67E-F644-925E-429EF8C18F57}" destId="{141E4F42-D93E-494B-888F-ACF7F4A5E7E3}" srcOrd="1" destOrd="0" parTransId="{7C1A5A6B-2347-DA43-B00F-595C0D370BC6}" sibTransId="{BEC74F20-C8DE-1046-AAE9-7D37F58510AD}"/>
    <dgm:cxn modelId="{49BB285D-407B-D643-B12C-8CCC3E06736A}" type="presOf" srcId="{9CA29CD1-6E48-014C-AA44-29A884ED06BC}" destId="{C2C3F2E6-714F-DF4B-BD37-0AF00C12866B}" srcOrd="0" destOrd="0" presId="urn:microsoft.com/office/officeart/2005/8/layout/process1"/>
    <dgm:cxn modelId="{D25AE282-95B7-4545-B7B4-6613082D4B6C}" type="presOf" srcId="{BEC74F20-C8DE-1046-AAE9-7D37F58510AD}" destId="{BA911177-72C7-1B40-AE1F-BC11978AF6F1}" srcOrd="1" destOrd="0" presId="urn:microsoft.com/office/officeart/2005/8/layout/process1"/>
    <dgm:cxn modelId="{6FCF1486-9762-014B-A05E-03A996B6324D}" srcId="{41D6944C-E67E-F644-925E-429EF8C18F57}" destId="{5326BE18-8DD7-EC4E-B04B-1C94CDA66818}" srcOrd="0" destOrd="0" parTransId="{FF0F1B18-30C7-7744-84A0-C329BEE642B3}" sibTransId="{28CA4977-D10C-4D41-A743-01D7C35182B9}"/>
    <dgm:cxn modelId="{FBD2E394-C701-5D4A-B66F-0080F24C0737}" type="presOf" srcId="{BEC74F20-C8DE-1046-AAE9-7D37F58510AD}" destId="{75F7F495-475F-A44B-B6EC-7D9E38303D0F}" srcOrd="0" destOrd="0" presId="urn:microsoft.com/office/officeart/2005/8/layout/process1"/>
    <dgm:cxn modelId="{60C22AB1-6FA9-FB48-9572-56B4C9C0EA74}" type="presOf" srcId="{5326BE18-8DD7-EC4E-B04B-1C94CDA66818}" destId="{19F4C883-9D69-B543-8193-C3DE64DD7586}" srcOrd="0" destOrd="0" presId="urn:microsoft.com/office/officeart/2005/8/layout/process1"/>
    <dgm:cxn modelId="{448661EB-525F-674A-95C0-C58BB212A821}" type="presOf" srcId="{28CA4977-D10C-4D41-A743-01D7C35182B9}" destId="{9C8D2076-08CF-BB4F-B5DC-D41C83D736F0}" srcOrd="1" destOrd="0" presId="urn:microsoft.com/office/officeart/2005/8/layout/process1"/>
    <dgm:cxn modelId="{DCA8B277-9DE7-ED48-997C-E5C32F819625}" type="presParOf" srcId="{18F75DF0-4C8C-784F-A064-823BAE773A55}" destId="{19F4C883-9D69-B543-8193-C3DE64DD7586}" srcOrd="0" destOrd="0" presId="urn:microsoft.com/office/officeart/2005/8/layout/process1"/>
    <dgm:cxn modelId="{EBE8419C-B614-6343-9796-A122BAD6D2C5}" type="presParOf" srcId="{18F75DF0-4C8C-784F-A064-823BAE773A55}" destId="{648AC124-079A-9E40-8660-E1DC437157D7}" srcOrd="1" destOrd="0" presId="urn:microsoft.com/office/officeart/2005/8/layout/process1"/>
    <dgm:cxn modelId="{CCDAFDC0-C780-E040-8DD1-B6558AB091C9}" type="presParOf" srcId="{648AC124-079A-9E40-8660-E1DC437157D7}" destId="{9C8D2076-08CF-BB4F-B5DC-D41C83D736F0}" srcOrd="0" destOrd="0" presId="urn:microsoft.com/office/officeart/2005/8/layout/process1"/>
    <dgm:cxn modelId="{161CB149-E473-554D-9155-9A2464999147}" type="presParOf" srcId="{18F75DF0-4C8C-784F-A064-823BAE773A55}" destId="{665EBD6B-5050-D344-9848-CAD561463C6A}" srcOrd="2" destOrd="0" presId="urn:microsoft.com/office/officeart/2005/8/layout/process1"/>
    <dgm:cxn modelId="{BBB9AD2A-4708-E046-A9A4-E77EA8C8EDA1}" type="presParOf" srcId="{18F75DF0-4C8C-784F-A064-823BAE773A55}" destId="{75F7F495-475F-A44B-B6EC-7D9E38303D0F}" srcOrd="3" destOrd="0" presId="urn:microsoft.com/office/officeart/2005/8/layout/process1"/>
    <dgm:cxn modelId="{6C1CADFF-FE53-5F4D-979B-4F8B4E28EC4A}" type="presParOf" srcId="{75F7F495-475F-A44B-B6EC-7D9E38303D0F}" destId="{BA911177-72C7-1B40-AE1F-BC11978AF6F1}" srcOrd="0" destOrd="0" presId="urn:microsoft.com/office/officeart/2005/8/layout/process1"/>
    <dgm:cxn modelId="{A0C52421-1563-1949-BC2F-AC8CA4B2D25B}" type="presParOf" srcId="{18F75DF0-4C8C-784F-A064-823BAE773A55}" destId="{C2C3F2E6-714F-DF4B-BD37-0AF00C12866B}" srcOrd="4"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210D063-F84D-4736-8E6B-74B2E2043513}" type="doc">
      <dgm:prSet loTypeId="urn:microsoft.com/office/officeart/2005/8/layout/hierarchy1" loCatId="hierarchy" qsTypeId="urn:microsoft.com/office/officeart/2005/8/quickstyle/simple2" qsCatId="simple" csTypeId="urn:microsoft.com/office/officeart/2005/8/colors/colorful2" csCatId="colorful"/>
      <dgm:spPr/>
      <dgm:t>
        <a:bodyPr/>
        <a:lstStyle/>
        <a:p>
          <a:endParaRPr lang="en-US"/>
        </a:p>
      </dgm:t>
    </dgm:pt>
    <dgm:pt modelId="{C9C8CCA0-5818-467B-989B-712348EC0201}">
      <dgm:prSet/>
      <dgm:spPr/>
      <dgm:t>
        <a:bodyPr/>
        <a:lstStyle/>
        <a:p>
          <a:r>
            <a:rPr lang="es-AR"/>
            <a:t>Entrevistar a ciudadanos comunes y darle voz a los más vulnerables al cambio climático es una tarea importante para los periodistas, especialmente en los países en desarrollo.</a:t>
          </a:r>
          <a:endParaRPr lang="en-US"/>
        </a:p>
      </dgm:t>
    </dgm:pt>
    <dgm:pt modelId="{3B9DA50A-DDDF-4920-B015-A68A2C4DD714}" type="parTrans" cxnId="{7A3A9AED-A056-4FB3-AD5C-57CB0BBC143D}">
      <dgm:prSet/>
      <dgm:spPr/>
      <dgm:t>
        <a:bodyPr/>
        <a:lstStyle/>
        <a:p>
          <a:endParaRPr lang="en-US"/>
        </a:p>
      </dgm:t>
    </dgm:pt>
    <dgm:pt modelId="{DBFAC114-410C-4E06-85E3-886F6C7B15C4}" type="sibTrans" cxnId="{7A3A9AED-A056-4FB3-AD5C-57CB0BBC143D}">
      <dgm:prSet/>
      <dgm:spPr/>
      <dgm:t>
        <a:bodyPr/>
        <a:lstStyle/>
        <a:p>
          <a:endParaRPr lang="en-US"/>
        </a:p>
      </dgm:t>
    </dgm:pt>
    <dgm:pt modelId="{4BEAC813-ED88-438F-A390-34358CBF7847}">
      <dgm:prSet/>
      <dgm:spPr/>
      <dgm:t>
        <a:bodyPr/>
        <a:lstStyle/>
        <a:p>
          <a:r>
            <a:rPr lang="es-AR"/>
            <a:t>Las comunidades más pobres son las que enfrentan mayores riesgos al cambio climático. Tienen pocos recursos para adaptarse. Sin embargo, suelen no ser incluidas en las historias climáticas</a:t>
          </a:r>
          <a:endParaRPr lang="en-US"/>
        </a:p>
      </dgm:t>
    </dgm:pt>
    <dgm:pt modelId="{31121495-E497-477C-8996-607E6E182C5F}" type="parTrans" cxnId="{8CB012AB-7007-496D-A83D-293703D07D84}">
      <dgm:prSet/>
      <dgm:spPr/>
      <dgm:t>
        <a:bodyPr/>
        <a:lstStyle/>
        <a:p>
          <a:endParaRPr lang="en-US"/>
        </a:p>
      </dgm:t>
    </dgm:pt>
    <dgm:pt modelId="{47660749-B3EB-4C10-8E3F-EA124A40C1B2}" type="sibTrans" cxnId="{8CB012AB-7007-496D-A83D-293703D07D84}">
      <dgm:prSet/>
      <dgm:spPr/>
      <dgm:t>
        <a:bodyPr/>
        <a:lstStyle/>
        <a:p>
          <a:endParaRPr lang="en-US"/>
        </a:p>
      </dgm:t>
    </dgm:pt>
    <dgm:pt modelId="{DF448429-BC4F-0046-828E-38E9192F0A1C}" type="pres">
      <dgm:prSet presAssocID="{D210D063-F84D-4736-8E6B-74B2E2043513}" presName="hierChild1" presStyleCnt="0">
        <dgm:presLayoutVars>
          <dgm:chPref val="1"/>
          <dgm:dir/>
          <dgm:animOne val="branch"/>
          <dgm:animLvl val="lvl"/>
          <dgm:resizeHandles/>
        </dgm:presLayoutVars>
      </dgm:prSet>
      <dgm:spPr/>
    </dgm:pt>
    <dgm:pt modelId="{6CFC17EB-D337-B446-ABA0-3D3D3E6C63D5}" type="pres">
      <dgm:prSet presAssocID="{C9C8CCA0-5818-467B-989B-712348EC0201}" presName="hierRoot1" presStyleCnt="0"/>
      <dgm:spPr/>
    </dgm:pt>
    <dgm:pt modelId="{CC3E942E-78BA-3243-ACEC-2D555E7B4E0F}" type="pres">
      <dgm:prSet presAssocID="{C9C8CCA0-5818-467B-989B-712348EC0201}" presName="composite" presStyleCnt="0"/>
      <dgm:spPr/>
    </dgm:pt>
    <dgm:pt modelId="{907AB92E-2073-E840-8869-BDB172D41BDA}" type="pres">
      <dgm:prSet presAssocID="{C9C8CCA0-5818-467B-989B-712348EC0201}" presName="background" presStyleLbl="node0" presStyleIdx="0" presStyleCnt="2"/>
      <dgm:spPr/>
    </dgm:pt>
    <dgm:pt modelId="{FBF639CF-38FA-A04F-A876-12B1757E540B}" type="pres">
      <dgm:prSet presAssocID="{C9C8CCA0-5818-467B-989B-712348EC0201}" presName="text" presStyleLbl="fgAcc0" presStyleIdx="0" presStyleCnt="2">
        <dgm:presLayoutVars>
          <dgm:chPref val="3"/>
        </dgm:presLayoutVars>
      </dgm:prSet>
      <dgm:spPr/>
    </dgm:pt>
    <dgm:pt modelId="{3C4EBD20-22A5-7643-BC17-A44679C3368C}" type="pres">
      <dgm:prSet presAssocID="{C9C8CCA0-5818-467B-989B-712348EC0201}" presName="hierChild2" presStyleCnt="0"/>
      <dgm:spPr/>
    </dgm:pt>
    <dgm:pt modelId="{5CCE489C-6975-9941-B38B-D5C81D323179}" type="pres">
      <dgm:prSet presAssocID="{4BEAC813-ED88-438F-A390-34358CBF7847}" presName="hierRoot1" presStyleCnt="0"/>
      <dgm:spPr/>
    </dgm:pt>
    <dgm:pt modelId="{EEB54B1F-FC5D-B741-9B3C-D8EF611FB693}" type="pres">
      <dgm:prSet presAssocID="{4BEAC813-ED88-438F-A390-34358CBF7847}" presName="composite" presStyleCnt="0"/>
      <dgm:spPr/>
    </dgm:pt>
    <dgm:pt modelId="{ACC036F5-BC50-2B41-A241-E5A6276E500B}" type="pres">
      <dgm:prSet presAssocID="{4BEAC813-ED88-438F-A390-34358CBF7847}" presName="background" presStyleLbl="node0" presStyleIdx="1" presStyleCnt="2"/>
      <dgm:spPr/>
    </dgm:pt>
    <dgm:pt modelId="{8A49741B-0B0F-D942-A7B6-FB37B7BD20BF}" type="pres">
      <dgm:prSet presAssocID="{4BEAC813-ED88-438F-A390-34358CBF7847}" presName="text" presStyleLbl="fgAcc0" presStyleIdx="1" presStyleCnt="2">
        <dgm:presLayoutVars>
          <dgm:chPref val="3"/>
        </dgm:presLayoutVars>
      </dgm:prSet>
      <dgm:spPr/>
    </dgm:pt>
    <dgm:pt modelId="{48E256CF-2E96-EE40-9485-910E65DBE824}" type="pres">
      <dgm:prSet presAssocID="{4BEAC813-ED88-438F-A390-34358CBF7847}" presName="hierChild2" presStyleCnt="0"/>
      <dgm:spPr/>
    </dgm:pt>
  </dgm:ptLst>
  <dgm:cxnLst>
    <dgm:cxn modelId="{B77DCA3A-E2C4-7C4D-B8A3-42E5C23E5EBB}" type="presOf" srcId="{4BEAC813-ED88-438F-A390-34358CBF7847}" destId="{8A49741B-0B0F-D942-A7B6-FB37B7BD20BF}" srcOrd="0" destOrd="0" presId="urn:microsoft.com/office/officeart/2005/8/layout/hierarchy1"/>
    <dgm:cxn modelId="{9D04A869-CEE0-3940-BFF3-8879CD396ADD}" type="presOf" srcId="{C9C8CCA0-5818-467B-989B-712348EC0201}" destId="{FBF639CF-38FA-A04F-A876-12B1757E540B}" srcOrd="0" destOrd="0" presId="urn:microsoft.com/office/officeart/2005/8/layout/hierarchy1"/>
    <dgm:cxn modelId="{5B6C58A3-DB2A-0244-BF3F-E0C15BA5B27B}" type="presOf" srcId="{D210D063-F84D-4736-8E6B-74B2E2043513}" destId="{DF448429-BC4F-0046-828E-38E9192F0A1C}" srcOrd="0" destOrd="0" presId="urn:microsoft.com/office/officeart/2005/8/layout/hierarchy1"/>
    <dgm:cxn modelId="{8CB012AB-7007-496D-A83D-293703D07D84}" srcId="{D210D063-F84D-4736-8E6B-74B2E2043513}" destId="{4BEAC813-ED88-438F-A390-34358CBF7847}" srcOrd="1" destOrd="0" parTransId="{31121495-E497-477C-8996-607E6E182C5F}" sibTransId="{47660749-B3EB-4C10-8E3F-EA124A40C1B2}"/>
    <dgm:cxn modelId="{7A3A9AED-A056-4FB3-AD5C-57CB0BBC143D}" srcId="{D210D063-F84D-4736-8E6B-74B2E2043513}" destId="{C9C8CCA0-5818-467B-989B-712348EC0201}" srcOrd="0" destOrd="0" parTransId="{3B9DA50A-DDDF-4920-B015-A68A2C4DD714}" sibTransId="{DBFAC114-410C-4E06-85E3-886F6C7B15C4}"/>
    <dgm:cxn modelId="{B5681F74-8EEB-1744-A7AB-E9D8C94A6633}" type="presParOf" srcId="{DF448429-BC4F-0046-828E-38E9192F0A1C}" destId="{6CFC17EB-D337-B446-ABA0-3D3D3E6C63D5}" srcOrd="0" destOrd="0" presId="urn:microsoft.com/office/officeart/2005/8/layout/hierarchy1"/>
    <dgm:cxn modelId="{7E970A8A-1D76-DE4D-9F75-BE2CB53130DD}" type="presParOf" srcId="{6CFC17EB-D337-B446-ABA0-3D3D3E6C63D5}" destId="{CC3E942E-78BA-3243-ACEC-2D555E7B4E0F}" srcOrd="0" destOrd="0" presId="urn:microsoft.com/office/officeart/2005/8/layout/hierarchy1"/>
    <dgm:cxn modelId="{B728FA4F-B2B4-EB4E-B07B-8EC1FCD83FE3}" type="presParOf" srcId="{CC3E942E-78BA-3243-ACEC-2D555E7B4E0F}" destId="{907AB92E-2073-E840-8869-BDB172D41BDA}" srcOrd="0" destOrd="0" presId="urn:microsoft.com/office/officeart/2005/8/layout/hierarchy1"/>
    <dgm:cxn modelId="{B37B9B25-2136-D14C-8D30-B921779ACAC6}" type="presParOf" srcId="{CC3E942E-78BA-3243-ACEC-2D555E7B4E0F}" destId="{FBF639CF-38FA-A04F-A876-12B1757E540B}" srcOrd="1" destOrd="0" presId="urn:microsoft.com/office/officeart/2005/8/layout/hierarchy1"/>
    <dgm:cxn modelId="{DD326CBE-B99A-524D-B01F-44C84B87E867}" type="presParOf" srcId="{6CFC17EB-D337-B446-ABA0-3D3D3E6C63D5}" destId="{3C4EBD20-22A5-7643-BC17-A44679C3368C}" srcOrd="1" destOrd="0" presId="urn:microsoft.com/office/officeart/2005/8/layout/hierarchy1"/>
    <dgm:cxn modelId="{73B2A8DB-2F59-4C42-BAF4-EBCF75C3EE03}" type="presParOf" srcId="{DF448429-BC4F-0046-828E-38E9192F0A1C}" destId="{5CCE489C-6975-9941-B38B-D5C81D323179}" srcOrd="1" destOrd="0" presId="urn:microsoft.com/office/officeart/2005/8/layout/hierarchy1"/>
    <dgm:cxn modelId="{4EB13541-7379-9F4F-A572-7FC4BBFBBCE2}" type="presParOf" srcId="{5CCE489C-6975-9941-B38B-D5C81D323179}" destId="{EEB54B1F-FC5D-B741-9B3C-D8EF611FB693}" srcOrd="0" destOrd="0" presId="urn:microsoft.com/office/officeart/2005/8/layout/hierarchy1"/>
    <dgm:cxn modelId="{29A8D6C4-8E03-0D42-AD2F-3BF788879C6F}" type="presParOf" srcId="{EEB54B1F-FC5D-B741-9B3C-D8EF611FB693}" destId="{ACC036F5-BC50-2B41-A241-E5A6276E500B}" srcOrd="0" destOrd="0" presId="urn:microsoft.com/office/officeart/2005/8/layout/hierarchy1"/>
    <dgm:cxn modelId="{E92491DB-58CC-5041-8515-62556D1DDCBB}" type="presParOf" srcId="{EEB54B1F-FC5D-B741-9B3C-D8EF611FB693}" destId="{8A49741B-0B0F-D942-A7B6-FB37B7BD20BF}" srcOrd="1" destOrd="0" presId="urn:microsoft.com/office/officeart/2005/8/layout/hierarchy1"/>
    <dgm:cxn modelId="{002D27BA-C6B2-DA4D-A6BD-8BDA716B423B}" type="presParOf" srcId="{5CCE489C-6975-9941-B38B-D5C81D323179}" destId="{48E256CF-2E96-EE40-9485-910E65DBE824}"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12F095C-044E-4CBB-BAA3-6B26C051C066}" type="doc">
      <dgm:prSet loTypeId="urn:microsoft.com/office/officeart/2018/2/layout/IconVerticalSolidList" loCatId="icon" qsTypeId="urn:microsoft.com/office/officeart/2005/8/quickstyle/simple4" qsCatId="simple" csTypeId="urn:microsoft.com/office/officeart/2018/5/colors/Iconchunking_neutralbg_colorful1" csCatId="colorful" phldr="1"/>
      <dgm:spPr/>
      <dgm:t>
        <a:bodyPr/>
        <a:lstStyle/>
        <a:p>
          <a:endParaRPr lang="en-US"/>
        </a:p>
      </dgm:t>
    </dgm:pt>
    <dgm:pt modelId="{2C567C1F-E511-4875-A5D6-C78F34252F59}">
      <dgm:prSet/>
      <dgm:spPr/>
      <dgm:t>
        <a:bodyPr/>
        <a:lstStyle/>
        <a:p>
          <a:r>
            <a:rPr lang="es-AR"/>
            <a:t>Muchos de los impactos climáticos proyectados pueden ser también causados por cambios ambientales locales como deforestación, obras de infraestructura y caza de animales no sostenible</a:t>
          </a:r>
          <a:endParaRPr lang="en-US"/>
        </a:p>
      </dgm:t>
    </dgm:pt>
    <dgm:pt modelId="{20C3802E-E253-4692-A8E9-3AD002147C9D}" type="parTrans" cxnId="{D3955ADC-E7CB-4207-B60C-58470D3DF12B}">
      <dgm:prSet/>
      <dgm:spPr/>
      <dgm:t>
        <a:bodyPr/>
        <a:lstStyle/>
        <a:p>
          <a:endParaRPr lang="en-US"/>
        </a:p>
      </dgm:t>
    </dgm:pt>
    <dgm:pt modelId="{E5EDAF93-1024-4E84-8094-401B4ACEDBC2}" type="sibTrans" cxnId="{D3955ADC-E7CB-4207-B60C-58470D3DF12B}">
      <dgm:prSet/>
      <dgm:spPr/>
      <dgm:t>
        <a:bodyPr/>
        <a:lstStyle/>
        <a:p>
          <a:endParaRPr lang="en-US"/>
        </a:p>
      </dgm:t>
    </dgm:pt>
    <dgm:pt modelId="{65FF3406-793B-4133-B1A1-D3C0B86C9FD1}">
      <dgm:prSet/>
      <dgm:spPr/>
      <dgm:t>
        <a:bodyPr/>
        <a:lstStyle/>
        <a:p>
          <a:r>
            <a:rPr lang="es-AR"/>
            <a:t>Por eso, es importante revisar los cambios ambientales locales e investigar su relación con fenómenos globales. No se debe asumir que son motivo del cambio climático</a:t>
          </a:r>
          <a:endParaRPr lang="en-US"/>
        </a:p>
      </dgm:t>
    </dgm:pt>
    <dgm:pt modelId="{3F3F370B-3441-4A60-9AA3-9B999DCCF629}" type="parTrans" cxnId="{59654DF3-2F99-48F4-97F0-289652DAB8FD}">
      <dgm:prSet/>
      <dgm:spPr/>
      <dgm:t>
        <a:bodyPr/>
        <a:lstStyle/>
        <a:p>
          <a:endParaRPr lang="en-US"/>
        </a:p>
      </dgm:t>
    </dgm:pt>
    <dgm:pt modelId="{8A9BE5A6-8425-4B16-A342-DFA138789305}" type="sibTrans" cxnId="{59654DF3-2F99-48F4-97F0-289652DAB8FD}">
      <dgm:prSet/>
      <dgm:spPr/>
      <dgm:t>
        <a:bodyPr/>
        <a:lstStyle/>
        <a:p>
          <a:endParaRPr lang="en-US"/>
        </a:p>
      </dgm:t>
    </dgm:pt>
    <dgm:pt modelId="{6E8EEE6B-9A64-462C-8476-C632070B0D07}">
      <dgm:prSet/>
      <dgm:spPr/>
      <dgm:t>
        <a:bodyPr/>
        <a:lstStyle/>
        <a:p>
          <a:r>
            <a:rPr lang="es-AR"/>
            <a:t>Desafortunadamente, no siempre hay respuestas claras. Por eso, se debe dar un contexto apropiado a las notas y explicar la incertidumbre</a:t>
          </a:r>
          <a:endParaRPr lang="en-US"/>
        </a:p>
      </dgm:t>
    </dgm:pt>
    <dgm:pt modelId="{5039E794-C9C7-459A-8F77-B3CA5A3F13E5}" type="parTrans" cxnId="{AC62716B-61C2-4126-94A9-C6611DFE544E}">
      <dgm:prSet/>
      <dgm:spPr/>
      <dgm:t>
        <a:bodyPr/>
        <a:lstStyle/>
        <a:p>
          <a:endParaRPr lang="en-US"/>
        </a:p>
      </dgm:t>
    </dgm:pt>
    <dgm:pt modelId="{69C431D2-FD09-4E98-AC2E-AA5D9F87ED56}" type="sibTrans" cxnId="{AC62716B-61C2-4126-94A9-C6611DFE544E}">
      <dgm:prSet/>
      <dgm:spPr/>
      <dgm:t>
        <a:bodyPr/>
        <a:lstStyle/>
        <a:p>
          <a:endParaRPr lang="en-US"/>
        </a:p>
      </dgm:t>
    </dgm:pt>
    <dgm:pt modelId="{7BF2ACF3-FDC0-4E44-8742-68F7E8337C12}" type="pres">
      <dgm:prSet presAssocID="{512F095C-044E-4CBB-BAA3-6B26C051C066}" presName="root" presStyleCnt="0">
        <dgm:presLayoutVars>
          <dgm:dir/>
          <dgm:resizeHandles val="exact"/>
        </dgm:presLayoutVars>
      </dgm:prSet>
      <dgm:spPr/>
    </dgm:pt>
    <dgm:pt modelId="{CC203E23-34AE-42C2-96C3-9D639ABD318E}" type="pres">
      <dgm:prSet presAssocID="{2C567C1F-E511-4875-A5D6-C78F34252F59}" presName="compNode" presStyleCnt="0"/>
      <dgm:spPr/>
    </dgm:pt>
    <dgm:pt modelId="{FB8D99DE-F1DF-493A-827A-FE6AFF957CDC}" type="pres">
      <dgm:prSet presAssocID="{2C567C1F-E511-4875-A5D6-C78F34252F59}" presName="bgRect" presStyleLbl="bgShp" presStyleIdx="0" presStyleCnt="3"/>
      <dgm:spPr/>
    </dgm:pt>
    <dgm:pt modelId="{86E9829A-C8C0-488F-B594-45A67AA27116}" type="pres">
      <dgm:prSet presAssocID="{2C567C1F-E511-4875-A5D6-C78F34252F59}"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Deciduous tree"/>
        </a:ext>
      </dgm:extLst>
    </dgm:pt>
    <dgm:pt modelId="{FFF4C6C0-6D94-4D22-BEF3-667858E40F98}" type="pres">
      <dgm:prSet presAssocID="{2C567C1F-E511-4875-A5D6-C78F34252F59}" presName="spaceRect" presStyleCnt="0"/>
      <dgm:spPr/>
    </dgm:pt>
    <dgm:pt modelId="{649647DF-E7D7-4EEB-9C40-E227BA9D105F}" type="pres">
      <dgm:prSet presAssocID="{2C567C1F-E511-4875-A5D6-C78F34252F59}" presName="parTx" presStyleLbl="revTx" presStyleIdx="0" presStyleCnt="3">
        <dgm:presLayoutVars>
          <dgm:chMax val="0"/>
          <dgm:chPref val="0"/>
        </dgm:presLayoutVars>
      </dgm:prSet>
      <dgm:spPr/>
    </dgm:pt>
    <dgm:pt modelId="{FB25A2C0-F29D-4D01-93A3-ED1C415EA126}" type="pres">
      <dgm:prSet presAssocID="{E5EDAF93-1024-4E84-8094-401B4ACEDBC2}" presName="sibTrans" presStyleCnt="0"/>
      <dgm:spPr/>
    </dgm:pt>
    <dgm:pt modelId="{335CE4E8-D1C2-437A-8449-C494C925B744}" type="pres">
      <dgm:prSet presAssocID="{65FF3406-793B-4133-B1A1-D3C0B86C9FD1}" presName="compNode" presStyleCnt="0"/>
      <dgm:spPr/>
    </dgm:pt>
    <dgm:pt modelId="{EB3AC42C-9307-4D54-B554-9120C4DA352E}" type="pres">
      <dgm:prSet presAssocID="{65FF3406-793B-4133-B1A1-D3C0B86C9FD1}" presName="bgRect" presStyleLbl="bgShp" presStyleIdx="1" presStyleCnt="3"/>
      <dgm:spPr/>
    </dgm:pt>
    <dgm:pt modelId="{3F6CE1D4-1CF2-463A-B9B2-79AFCE5728C0}" type="pres">
      <dgm:prSet presAssocID="{65FF3406-793B-4133-B1A1-D3C0B86C9FD1}"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heckmark"/>
        </a:ext>
      </dgm:extLst>
    </dgm:pt>
    <dgm:pt modelId="{11FA0B6A-7401-4924-B565-027E6CF24113}" type="pres">
      <dgm:prSet presAssocID="{65FF3406-793B-4133-B1A1-D3C0B86C9FD1}" presName="spaceRect" presStyleCnt="0"/>
      <dgm:spPr/>
    </dgm:pt>
    <dgm:pt modelId="{2A94962D-CD1A-4322-B911-FF1449608C31}" type="pres">
      <dgm:prSet presAssocID="{65FF3406-793B-4133-B1A1-D3C0B86C9FD1}" presName="parTx" presStyleLbl="revTx" presStyleIdx="1" presStyleCnt="3">
        <dgm:presLayoutVars>
          <dgm:chMax val="0"/>
          <dgm:chPref val="0"/>
        </dgm:presLayoutVars>
      </dgm:prSet>
      <dgm:spPr/>
    </dgm:pt>
    <dgm:pt modelId="{EFAF5162-AD19-49C9-978C-3E610216880C}" type="pres">
      <dgm:prSet presAssocID="{8A9BE5A6-8425-4B16-A342-DFA138789305}" presName="sibTrans" presStyleCnt="0"/>
      <dgm:spPr/>
    </dgm:pt>
    <dgm:pt modelId="{6BF56AB9-0354-4A75-8485-B0F9E91D014A}" type="pres">
      <dgm:prSet presAssocID="{6E8EEE6B-9A64-462C-8476-C632070B0D07}" presName="compNode" presStyleCnt="0"/>
      <dgm:spPr/>
    </dgm:pt>
    <dgm:pt modelId="{1DF7AA0E-BB51-47BD-BF1A-D8E9981B831F}" type="pres">
      <dgm:prSet presAssocID="{6E8EEE6B-9A64-462C-8476-C632070B0D07}" presName="bgRect" presStyleLbl="bgShp" presStyleIdx="2" presStyleCnt="3"/>
      <dgm:spPr/>
    </dgm:pt>
    <dgm:pt modelId="{E6F70258-0024-4FEF-85AA-30DE256AD3FC}" type="pres">
      <dgm:prSet presAssocID="{6E8EEE6B-9A64-462C-8476-C632070B0D07}"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Question mark"/>
        </a:ext>
      </dgm:extLst>
    </dgm:pt>
    <dgm:pt modelId="{F3C3668E-591B-45FD-B6FB-39A8950CB02F}" type="pres">
      <dgm:prSet presAssocID="{6E8EEE6B-9A64-462C-8476-C632070B0D07}" presName="spaceRect" presStyleCnt="0"/>
      <dgm:spPr/>
    </dgm:pt>
    <dgm:pt modelId="{5E3886FD-0C43-4FA9-B23C-867C65C912AA}" type="pres">
      <dgm:prSet presAssocID="{6E8EEE6B-9A64-462C-8476-C632070B0D07}" presName="parTx" presStyleLbl="revTx" presStyleIdx="2" presStyleCnt="3">
        <dgm:presLayoutVars>
          <dgm:chMax val="0"/>
          <dgm:chPref val="0"/>
        </dgm:presLayoutVars>
      </dgm:prSet>
      <dgm:spPr/>
    </dgm:pt>
  </dgm:ptLst>
  <dgm:cxnLst>
    <dgm:cxn modelId="{0CF42E2C-DD23-4976-A872-0504764187A3}" type="presOf" srcId="{6E8EEE6B-9A64-462C-8476-C632070B0D07}" destId="{5E3886FD-0C43-4FA9-B23C-867C65C912AA}" srcOrd="0" destOrd="0" presId="urn:microsoft.com/office/officeart/2018/2/layout/IconVerticalSolidList"/>
    <dgm:cxn modelId="{69BE363E-A9B9-4A78-95CA-AA87CD3B82B0}" type="presOf" srcId="{65FF3406-793B-4133-B1A1-D3C0B86C9FD1}" destId="{2A94962D-CD1A-4322-B911-FF1449608C31}" srcOrd="0" destOrd="0" presId="urn:microsoft.com/office/officeart/2018/2/layout/IconVerticalSolidList"/>
    <dgm:cxn modelId="{7AD81B46-9116-43AC-8C59-0CE235BF7F87}" type="presOf" srcId="{512F095C-044E-4CBB-BAA3-6B26C051C066}" destId="{7BF2ACF3-FDC0-4E44-8742-68F7E8337C12}" srcOrd="0" destOrd="0" presId="urn:microsoft.com/office/officeart/2018/2/layout/IconVerticalSolidList"/>
    <dgm:cxn modelId="{AC62716B-61C2-4126-94A9-C6611DFE544E}" srcId="{512F095C-044E-4CBB-BAA3-6B26C051C066}" destId="{6E8EEE6B-9A64-462C-8476-C632070B0D07}" srcOrd="2" destOrd="0" parTransId="{5039E794-C9C7-459A-8F77-B3CA5A3F13E5}" sibTransId="{69C431D2-FD09-4E98-AC2E-AA5D9F87ED56}"/>
    <dgm:cxn modelId="{D3955ADC-E7CB-4207-B60C-58470D3DF12B}" srcId="{512F095C-044E-4CBB-BAA3-6B26C051C066}" destId="{2C567C1F-E511-4875-A5D6-C78F34252F59}" srcOrd="0" destOrd="0" parTransId="{20C3802E-E253-4692-A8E9-3AD002147C9D}" sibTransId="{E5EDAF93-1024-4E84-8094-401B4ACEDBC2}"/>
    <dgm:cxn modelId="{59654DF3-2F99-48F4-97F0-289652DAB8FD}" srcId="{512F095C-044E-4CBB-BAA3-6B26C051C066}" destId="{65FF3406-793B-4133-B1A1-D3C0B86C9FD1}" srcOrd="1" destOrd="0" parTransId="{3F3F370B-3441-4A60-9AA3-9B999DCCF629}" sibTransId="{8A9BE5A6-8425-4B16-A342-DFA138789305}"/>
    <dgm:cxn modelId="{7A01D3F3-9CD3-4700-9180-D2ACE2C16604}" type="presOf" srcId="{2C567C1F-E511-4875-A5D6-C78F34252F59}" destId="{649647DF-E7D7-4EEB-9C40-E227BA9D105F}" srcOrd="0" destOrd="0" presId="urn:microsoft.com/office/officeart/2018/2/layout/IconVerticalSolidList"/>
    <dgm:cxn modelId="{7C929824-3136-442B-9EEC-4AD9DE81A60B}" type="presParOf" srcId="{7BF2ACF3-FDC0-4E44-8742-68F7E8337C12}" destId="{CC203E23-34AE-42C2-96C3-9D639ABD318E}" srcOrd="0" destOrd="0" presId="urn:microsoft.com/office/officeart/2018/2/layout/IconVerticalSolidList"/>
    <dgm:cxn modelId="{378A5312-7548-4360-AFBC-0A645F61F9CE}" type="presParOf" srcId="{CC203E23-34AE-42C2-96C3-9D639ABD318E}" destId="{FB8D99DE-F1DF-493A-827A-FE6AFF957CDC}" srcOrd="0" destOrd="0" presId="urn:microsoft.com/office/officeart/2018/2/layout/IconVerticalSolidList"/>
    <dgm:cxn modelId="{64503E2D-19FB-4B00-A292-12D6B126DE9F}" type="presParOf" srcId="{CC203E23-34AE-42C2-96C3-9D639ABD318E}" destId="{86E9829A-C8C0-488F-B594-45A67AA27116}" srcOrd="1" destOrd="0" presId="urn:microsoft.com/office/officeart/2018/2/layout/IconVerticalSolidList"/>
    <dgm:cxn modelId="{10D94D2D-CCFE-4D0B-90DA-A56FD18830A9}" type="presParOf" srcId="{CC203E23-34AE-42C2-96C3-9D639ABD318E}" destId="{FFF4C6C0-6D94-4D22-BEF3-667858E40F98}" srcOrd="2" destOrd="0" presId="urn:microsoft.com/office/officeart/2018/2/layout/IconVerticalSolidList"/>
    <dgm:cxn modelId="{62514DFA-3606-4AA8-8B15-088DE4E30621}" type="presParOf" srcId="{CC203E23-34AE-42C2-96C3-9D639ABD318E}" destId="{649647DF-E7D7-4EEB-9C40-E227BA9D105F}" srcOrd="3" destOrd="0" presId="urn:microsoft.com/office/officeart/2018/2/layout/IconVerticalSolidList"/>
    <dgm:cxn modelId="{C47CE5DB-F467-436F-B8BF-CE62304CFDD9}" type="presParOf" srcId="{7BF2ACF3-FDC0-4E44-8742-68F7E8337C12}" destId="{FB25A2C0-F29D-4D01-93A3-ED1C415EA126}" srcOrd="1" destOrd="0" presId="urn:microsoft.com/office/officeart/2018/2/layout/IconVerticalSolidList"/>
    <dgm:cxn modelId="{08761B39-C396-434F-87FA-2A9C36D3EB27}" type="presParOf" srcId="{7BF2ACF3-FDC0-4E44-8742-68F7E8337C12}" destId="{335CE4E8-D1C2-437A-8449-C494C925B744}" srcOrd="2" destOrd="0" presId="urn:microsoft.com/office/officeart/2018/2/layout/IconVerticalSolidList"/>
    <dgm:cxn modelId="{C9C1C3E2-0C50-4E17-8D74-CD957BEEE7F0}" type="presParOf" srcId="{335CE4E8-D1C2-437A-8449-C494C925B744}" destId="{EB3AC42C-9307-4D54-B554-9120C4DA352E}" srcOrd="0" destOrd="0" presId="urn:microsoft.com/office/officeart/2018/2/layout/IconVerticalSolidList"/>
    <dgm:cxn modelId="{050C2089-0D3A-47DA-84BA-DD625D2ABB3E}" type="presParOf" srcId="{335CE4E8-D1C2-437A-8449-C494C925B744}" destId="{3F6CE1D4-1CF2-463A-B9B2-79AFCE5728C0}" srcOrd="1" destOrd="0" presId="urn:microsoft.com/office/officeart/2018/2/layout/IconVerticalSolidList"/>
    <dgm:cxn modelId="{E253AE10-7092-4E75-B8C1-6B12DFB1484D}" type="presParOf" srcId="{335CE4E8-D1C2-437A-8449-C494C925B744}" destId="{11FA0B6A-7401-4924-B565-027E6CF24113}" srcOrd="2" destOrd="0" presId="urn:microsoft.com/office/officeart/2018/2/layout/IconVerticalSolidList"/>
    <dgm:cxn modelId="{A9D150D1-F384-45CB-9DBA-841849462B24}" type="presParOf" srcId="{335CE4E8-D1C2-437A-8449-C494C925B744}" destId="{2A94962D-CD1A-4322-B911-FF1449608C31}" srcOrd="3" destOrd="0" presId="urn:microsoft.com/office/officeart/2018/2/layout/IconVerticalSolidList"/>
    <dgm:cxn modelId="{00542C52-98E7-43A3-9839-A415543030BD}" type="presParOf" srcId="{7BF2ACF3-FDC0-4E44-8742-68F7E8337C12}" destId="{EFAF5162-AD19-49C9-978C-3E610216880C}" srcOrd="3" destOrd="0" presId="urn:microsoft.com/office/officeart/2018/2/layout/IconVerticalSolidList"/>
    <dgm:cxn modelId="{911E8A19-81CF-4454-A6D7-38CAD7781A7B}" type="presParOf" srcId="{7BF2ACF3-FDC0-4E44-8742-68F7E8337C12}" destId="{6BF56AB9-0354-4A75-8485-B0F9E91D014A}" srcOrd="4" destOrd="0" presId="urn:microsoft.com/office/officeart/2018/2/layout/IconVerticalSolidList"/>
    <dgm:cxn modelId="{03831B67-E4AC-41B4-AB37-C0E455CA8D08}" type="presParOf" srcId="{6BF56AB9-0354-4A75-8485-B0F9E91D014A}" destId="{1DF7AA0E-BB51-47BD-BF1A-D8E9981B831F}" srcOrd="0" destOrd="0" presId="urn:microsoft.com/office/officeart/2018/2/layout/IconVerticalSolidList"/>
    <dgm:cxn modelId="{5726013F-5829-4709-B239-CBEB6C646503}" type="presParOf" srcId="{6BF56AB9-0354-4A75-8485-B0F9E91D014A}" destId="{E6F70258-0024-4FEF-85AA-30DE256AD3FC}" srcOrd="1" destOrd="0" presId="urn:microsoft.com/office/officeart/2018/2/layout/IconVerticalSolidList"/>
    <dgm:cxn modelId="{9CDF034C-6652-4ECB-808A-2F23EB3622AE}" type="presParOf" srcId="{6BF56AB9-0354-4A75-8485-B0F9E91D014A}" destId="{F3C3668E-591B-45FD-B6FB-39A8950CB02F}" srcOrd="2" destOrd="0" presId="urn:microsoft.com/office/officeart/2018/2/layout/IconVerticalSolidList"/>
    <dgm:cxn modelId="{3DC7C075-102C-4E12-AA06-6F46912A7479}" type="presParOf" srcId="{6BF56AB9-0354-4A75-8485-B0F9E91D014A}" destId="{5E3886FD-0C43-4FA9-B23C-867C65C912AA}"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00957520-E8A5-4F3F-A396-9E19AEC7C832}" type="doc">
      <dgm:prSet loTypeId="urn:microsoft.com/office/officeart/2005/8/layout/bProcess2" loCatId="process" qsTypeId="urn:microsoft.com/office/officeart/2005/8/quickstyle/simple1" qsCatId="simple" csTypeId="urn:microsoft.com/office/officeart/2005/8/colors/colorful2" csCatId="colorful"/>
      <dgm:spPr/>
      <dgm:t>
        <a:bodyPr/>
        <a:lstStyle/>
        <a:p>
          <a:endParaRPr lang="en-US"/>
        </a:p>
      </dgm:t>
    </dgm:pt>
    <dgm:pt modelId="{54F32CF6-69ED-4F52-BAA0-F35B1299A3F1}">
      <dgm:prSet/>
      <dgm:spPr/>
      <dgm:t>
        <a:bodyPr/>
        <a:lstStyle/>
        <a:p>
          <a:r>
            <a:rPr lang="es-AR"/>
            <a:t>Cómo pagar por la mitigación y la adaptación del cambio climático en los países en desarrollo ya es un tema controversial y de debate.</a:t>
          </a:r>
          <a:endParaRPr lang="en-US"/>
        </a:p>
      </dgm:t>
    </dgm:pt>
    <dgm:pt modelId="{8BD49A50-92A5-43E5-90CB-CA9132793745}" type="parTrans" cxnId="{347FF58A-39A7-45EF-925C-AA88192345EF}">
      <dgm:prSet/>
      <dgm:spPr/>
      <dgm:t>
        <a:bodyPr/>
        <a:lstStyle/>
        <a:p>
          <a:endParaRPr lang="en-US"/>
        </a:p>
      </dgm:t>
    </dgm:pt>
    <dgm:pt modelId="{DA5F148B-A388-4B8A-9AAC-D9208E76E267}" type="sibTrans" cxnId="{347FF58A-39A7-45EF-925C-AA88192345EF}">
      <dgm:prSet/>
      <dgm:spPr/>
      <dgm:t>
        <a:bodyPr/>
        <a:lstStyle/>
        <a:p>
          <a:endParaRPr lang="en-US"/>
        </a:p>
      </dgm:t>
    </dgm:pt>
    <dgm:pt modelId="{C5C2BE4B-C341-43D1-9ECF-7AE0D1A26312}">
      <dgm:prSet/>
      <dgm:spPr/>
      <dgm:t>
        <a:bodyPr/>
        <a:lstStyle/>
        <a:p>
          <a:r>
            <a:rPr lang="es-AR"/>
            <a:t>Enfocarse en estos temas es una buena manera de hacer las historias más locales y darles un foco más duro</a:t>
          </a:r>
          <a:endParaRPr lang="en-US"/>
        </a:p>
      </dgm:t>
    </dgm:pt>
    <dgm:pt modelId="{57FC913B-0469-46C3-93C4-26944979937E}" type="parTrans" cxnId="{1713BA66-A56B-4D4E-A23B-D0EB3E7237BB}">
      <dgm:prSet/>
      <dgm:spPr/>
      <dgm:t>
        <a:bodyPr/>
        <a:lstStyle/>
        <a:p>
          <a:endParaRPr lang="en-US"/>
        </a:p>
      </dgm:t>
    </dgm:pt>
    <dgm:pt modelId="{010977B2-0B71-4D3B-9D5A-30EB3A7E635F}" type="sibTrans" cxnId="{1713BA66-A56B-4D4E-A23B-D0EB3E7237BB}">
      <dgm:prSet/>
      <dgm:spPr/>
      <dgm:t>
        <a:bodyPr/>
        <a:lstStyle/>
        <a:p>
          <a:endParaRPr lang="en-US"/>
        </a:p>
      </dgm:t>
    </dgm:pt>
    <dgm:pt modelId="{31E61609-6AC7-9C41-8238-CAB3D3BE273D}" type="pres">
      <dgm:prSet presAssocID="{00957520-E8A5-4F3F-A396-9E19AEC7C832}" presName="diagram" presStyleCnt="0">
        <dgm:presLayoutVars>
          <dgm:dir/>
          <dgm:resizeHandles/>
        </dgm:presLayoutVars>
      </dgm:prSet>
      <dgm:spPr/>
    </dgm:pt>
    <dgm:pt modelId="{9C0B7B1B-79D3-A045-8637-922328877314}" type="pres">
      <dgm:prSet presAssocID="{54F32CF6-69ED-4F52-BAA0-F35B1299A3F1}" presName="firstNode" presStyleLbl="node1" presStyleIdx="0" presStyleCnt="2">
        <dgm:presLayoutVars>
          <dgm:bulletEnabled val="1"/>
        </dgm:presLayoutVars>
      </dgm:prSet>
      <dgm:spPr/>
    </dgm:pt>
    <dgm:pt modelId="{D0E8037D-1B63-B741-AA54-B7977A3E4CA7}" type="pres">
      <dgm:prSet presAssocID="{DA5F148B-A388-4B8A-9AAC-D9208E76E267}" presName="sibTrans" presStyleLbl="sibTrans2D1" presStyleIdx="0" presStyleCnt="1"/>
      <dgm:spPr/>
    </dgm:pt>
    <dgm:pt modelId="{83EB375F-65B3-C146-B2B1-3602A8D6FDB3}" type="pres">
      <dgm:prSet presAssocID="{C5C2BE4B-C341-43D1-9ECF-7AE0D1A26312}" presName="lastNode" presStyleLbl="node1" presStyleIdx="1" presStyleCnt="2">
        <dgm:presLayoutVars>
          <dgm:bulletEnabled val="1"/>
        </dgm:presLayoutVars>
      </dgm:prSet>
      <dgm:spPr/>
    </dgm:pt>
  </dgm:ptLst>
  <dgm:cxnLst>
    <dgm:cxn modelId="{84E8D432-19E8-0A45-A312-EC69A7B390C6}" type="presOf" srcId="{C5C2BE4B-C341-43D1-9ECF-7AE0D1A26312}" destId="{83EB375F-65B3-C146-B2B1-3602A8D6FDB3}" srcOrd="0" destOrd="0" presId="urn:microsoft.com/office/officeart/2005/8/layout/bProcess2"/>
    <dgm:cxn modelId="{1713BA66-A56B-4D4E-A23B-D0EB3E7237BB}" srcId="{00957520-E8A5-4F3F-A396-9E19AEC7C832}" destId="{C5C2BE4B-C341-43D1-9ECF-7AE0D1A26312}" srcOrd="1" destOrd="0" parTransId="{57FC913B-0469-46C3-93C4-26944979937E}" sibTransId="{010977B2-0B71-4D3B-9D5A-30EB3A7E635F}"/>
    <dgm:cxn modelId="{347FF58A-39A7-45EF-925C-AA88192345EF}" srcId="{00957520-E8A5-4F3F-A396-9E19AEC7C832}" destId="{54F32CF6-69ED-4F52-BAA0-F35B1299A3F1}" srcOrd="0" destOrd="0" parTransId="{8BD49A50-92A5-43E5-90CB-CA9132793745}" sibTransId="{DA5F148B-A388-4B8A-9AAC-D9208E76E267}"/>
    <dgm:cxn modelId="{3010F891-66D0-894E-BF95-44409EDF3BD4}" type="presOf" srcId="{00957520-E8A5-4F3F-A396-9E19AEC7C832}" destId="{31E61609-6AC7-9C41-8238-CAB3D3BE273D}" srcOrd="0" destOrd="0" presId="urn:microsoft.com/office/officeart/2005/8/layout/bProcess2"/>
    <dgm:cxn modelId="{2DF93B9A-8845-0B49-B382-01CECD9B8FC4}" type="presOf" srcId="{DA5F148B-A388-4B8A-9AAC-D9208E76E267}" destId="{D0E8037D-1B63-B741-AA54-B7977A3E4CA7}" srcOrd="0" destOrd="0" presId="urn:microsoft.com/office/officeart/2005/8/layout/bProcess2"/>
    <dgm:cxn modelId="{04CED7FA-6EFA-6E48-A9B0-B316B92396C4}" type="presOf" srcId="{54F32CF6-69ED-4F52-BAA0-F35B1299A3F1}" destId="{9C0B7B1B-79D3-A045-8637-922328877314}" srcOrd="0" destOrd="0" presId="urn:microsoft.com/office/officeart/2005/8/layout/bProcess2"/>
    <dgm:cxn modelId="{28427A17-AB1D-A04D-95A4-D47BE6D2E923}" type="presParOf" srcId="{31E61609-6AC7-9C41-8238-CAB3D3BE273D}" destId="{9C0B7B1B-79D3-A045-8637-922328877314}" srcOrd="0" destOrd="0" presId="urn:microsoft.com/office/officeart/2005/8/layout/bProcess2"/>
    <dgm:cxn modelId="{4480A616-36BF-C547-B813-A3C7EE49948D}" type="presParOf" srcId="{31E61609-6AC7-9C41-8238-CAB3D3BE273D}" destId="{D0E8037D-1B63-B741-AA54-B7977A3E4CA7}" srcOrd="1" destOrd="0" presId="urn:microsoft.com/office/officeart/2005/8/layout/bProcess2"/>
    <dgm:cxn modelId="{5D3B85BA-9EAF-6845-87AF-5E51B08FBC60}" type="presParOf" srcId="{31E61609-6AC7-9C41-8238-CAB3D3BE273D}" destId="{83EB375F-65B3-C146-B2B1-3602A8D6FDB3}" srcOrd="2" destOrd="0" presId="urn:microsoft.com/office/officeart/2005/8/layout/b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B16D436E-A76E-1E4B-870F-C11EB288BB5C}"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s-ES"/>
        </a:p>
      </dgm:t>
    </dgm:pt>
    <dgm:pt modelId="{6ED890E7-0123-9748-9498-34FED7EB2ACE}">
      <dgm:prSet phldrT="[Texto]"/>
      <dgm:spPr/>
      <dgm:t>
        <a:bodyPr/>
        <a:lstStyle/>
        <a:p>
          <a:pPr>
            <a:lnSpc>
              <a:spcPct val="100000"/>
            </a:lnSpc>
          </a:pPr>
          <a:r>
            <a:rPr lang="es-ES" dirty="0" err="1"/>
            <a:t>Flickr</a:t>
          </a:r>
          <a:endParaRPr lang="es-ES" dirty="0"/>
        </a:p>
        <a:p>
          <a:pPr>
            <a:lnSpc>
              <a:spcPct val="100000"/>
            </a:lnSpc>
          </a:pPr>
          <a:r>
            <a:rPr lang="es-ES" dirty="0"/>
            <a:t>Usuario “</a:t>
          </a:r>
          <a:r>
            <a:rPr lang="es-ES" dirty="0" err="1"/>
            <a:t>Unclimatechange</a:t>
          </a:r>
          <a:r>
            <a:rPr lang="es-ES" dirty="0"/>
            <a:t>”</a:t>
          </a:r>
        </a:p>
      </dgm:t>
    </dgm:pt>
    <dgm:pt modelId="{B95E556A-A67F-0847-818C-8D31A9659F69}" type="parTrans" cxnId="{7ACC45A7-36B9-5047-B5D7-AE76769DBC0D}">
      <dgm:prSet/>
      <dgm:spPr/>
      <dgm:t>
        <a:bodyPr/>
        <a:lstStyle/>
        <a:p>
          <a:endParaRPr lang="es-ES"/>
        </a:p>
      </dgm:t>
    </dgm:pt>
    <dgm:pt modelId="{8E0BDEDD-C970-EF43-8CBD-CF1F927B7D08}" type="sibTrans" cxnId="{7ACC45A7-36B9-5047-B5D7-AE76769DBC0D}">
      <dgm:prSet/>
      <dgm:spPr/>
      <dgm:t>
        <a:bodyPr/>
        <a:lstStyle/>
        <a:p>
          <a:endParaRPr lang="es-ES"/>
        </a:p>
      </dgm:t>
    </dgm:pt>
    <dgm:pt modelId="{08051274-93DD-234C-BD17-842D6048BD07}">
      <dgm:prSet phldrT="[Texto]"/>
      <dgm:spPr/>
      <dgm:t>
        <a:bodyPr/>
        <a:lstStyle/>
        <a:p>
          <a:pPr>
            <a:lnSpc>
              <a:spcPct val="100000"/>
            </a:lnSpc>
          </a:pPr>
          <a:r>
            <a:rPr lang="es-ES" dirty="0" err="1"/>
            <a:t>Climate</a:t>
          </a:r>
          <a:r>
            <a:rPr lang="es-ES" dirty="0"/>
            <a:t> </a:t>
          </a:r>
          <a:r>
            <a:rPr lang="es-ES" dirty="0" err="1"/>
            <a:t>visuals</a:t>
          </a:r>
          <a:endParaRPr lang="es-ES" dirty="0"/>
        </a:p>
        <a:p>
          <a:pPr>
            <a:lnSpc>
              <a:spcPct val="100000"/>
            </a:lnSpc>
          </a:pPr>
          <a:r>
            <a:rPr lang="es-ES" dirty="0"/>
            <a:t>(No todas son CC)</a:t>
          </a:r>
        </a:p>
      </dgm:t>
    </dgm:pt>
    <dgm:pt modelId="{A0FE7666-EA3C-5447-B38E-AE832B16381F}" type="parTrans" cxnId="{9B011251-9FA3-214E-B090-BA4EC5795F3D}">
      <dgm:prSet/>
      <dgm:spPr/>
      <dgm:t>
        <a:bodyPr/>
        <a:lstStyle/>
        <a:p>
          <a:endParaRPr lang="es-ES"/>
        </a:p>
      </dgm:t>
    </dgm:pt>
    <dgm:pt modelId="{F8ED89F3-F6D1-0E44-91DC-BD2BA4EEDC96}" type="sibTrans" cxnId="{9B011251-9FA3-214E-B090-BA4EC5795F3D}">
      <dgm:prSet/>
      <dgm:spPr/>
      <dgm:t>
        <a:bodyPr/>
        <a:lstStyle/>
        <a:p>
          <a:endParaRPr lang="es-ES"/>
        </a:p>
      </dgm:t>
    </dgm:pt>
    <dgm:pt modelId="{C4D168B0-7773-8648-9875-E0A4E60AE55E}">
      <dgm:prSet phldrT="[Texto]"/>
      <dgm:spPr/>
      <dgm:t>
        <a:bodyPr/>
        <a:lstStyle/>
        <a:p>
          <a:pPr>
            <a:lnSpc>
              <a:spcPct val="100000"/>
            </a:lnSpc>
          </a:pPr>
          <a:r>
            <a:rPr lang="es-ES"/>
            <a:t>https://ccsearch.creativecommons.org/</a:t>
          </a:r>
        </a:p>
      </dgm:t>
    </dgm:pt>
    <dgm:pt modelId="{8B39E23C-8A19-AD4C-B1BD-40BA5B27964B}" type="parTrans" cxnId="{72177FB8-2728-FE4B-94F5-EDB1657E2C22}">
      <dgm:prSet/>
      <dgm:spPr/>
      <dgm:t>
        <a:bodyPr/>
        <a:lstStyle/>
        <a:p>
          <a:endParaRPr lang="es-ES"/>
        </a:p>
      </dgm:t>
    </dgm:pt>
    <dgm:pt modelId="{E6DA2D96-54E5-9942-8CF6-85B173C490F2}" type="sibTrans" cxnId="{72177FB8-2728-FE4B-94F5-EDB1657E2C22}">
      <dgm:prSet/>
      <dgm:spPr/>
      <dgm:t>
        <a:bodyPr/>
        <a:lstStyle/>
        <a:p>
          <a:endParaRPr lang="es-ES"/>
        </a:p>
      </dgm:t>
    </dgm:pt>
    <dgm:pt modelId="{34376963-2F84-4B8A-8699-F79246B99FB2}" type="pres">
      <dgm:prSet presAssocID="{B16D436E-A76E-1E4B-870F-C11EB288BB5C}" presName="root" presStyleCnt="0">
        <dgm:presLayoutVars>
          <dgm:dir/>
          <dgm:resizeHandles val="exact"/>
        </dgm:presLayoutVars>
      </dgm:prSet>
      <dgm:spPr/>
    </dgm:pt>
    <dgm:pt modelId="{BE99B478-538F-47A7-80A8-E214E9AD129B}" type="pres">
      <dgm:prSet presAssocID="{6ED890E7-0123-9748-9498-34FED7EB2ACE}" presName="compNode" presStyleCnt="0"/>
      <dgm:spPr/>
    </dgm:pt>
    <dgm:pt modelId="{283FB609-E35E-428B-A2E4-EC61566D9F37}" type="pres">
      <dgm:prSet presAssocID="{6ED890E7-0123-9748-9498-34FED7EB2ACE}" presName="bgRect" presStyleLbl="bgShp" presStyleIdx="0" presStyleCnt="3"/>
      <dgm:spPr/>
    </dgm:pt>
    <dgm:pt modelId="{7376A49B-E650-41F9-8A00-2FEFBA8C0458}" type="pres">
      <dgm:prSet presAssocID="{6ED890E7-0123-9748-9498-34FED7EB2ACE}"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amera"/>
        </a:ext>
      </dgm:extLst>
    </dgm:pt>
    <dgm:pt modelId="{52AE357A-F186-4A54-9584-2C681C9001B8}" type="pres">
      <dgm:prSet presAssocID="{6ED890E7-0123-9748-9498-34FED7EB2ACE}" presName="spaceRect" presStyleCnt="0"/>
      <dgm:spPr/>
    </dgm:pt>
    <dgm:pt modelId="{B0844060-2AD2-40D6-B0FB-BCC8F2FECAF8}" type="pres">
      <dgm:prSet presAssocID="{6ED890E7-0123-9748-9498-34FED7EB2ACE}" presName="parTx" presStyleLbl="revTx" presStyleIdx="0" presStyleCnt="3">
        <dgm:presLayoutVars>
          <dgm:chMax val="0"/>
          <dgm:chPref val="0"/>
        </dgm:presLayoutVars>
      </dgm:prSet>
      <dgm:spPr/>
    </dgm:pt>
    <dgm:pt modelId="{3C69749E-7DDE-46F8-BE8E-978A6F2F3D26}" type="pres">
      <dgm:prSet presAssocID="{8E0BDEDD-C970-EF43-8CBD-CF1F927B7D08}" presName="sibTrans" presStyleCnt="0"/>
      <dgm:spPr/>
    </dgm:pt>
    <dgm:pt modelId="{798C0B40-523E-4B70-9E22-FC959D5E2035}" type="pres">
      <dgm:prSet presAssocID="{08051274-93DD-234C-BD17-842D6048BD07}" presName="compNode" presStyleCnt="0"/>
      <dgm:spPr/>
    </dgm:pt>
    <dgm:pt modelId="{F0AED8E5-FCC0-4377-AB70-25CFB11881A6}" type="pres">
      <dgm:prSet presAssocID="{08051274-93DD-234C-BD17-842D6048BD07}" presName="bgRect" presStyleLbl="bgShp" presStyleIdx="1" presStyleCnt="3"/>
      <dgm:spPr/>
    </dgm:pt>
    <dgm:pt modelId="{F662E0CD-1614-455F-A05B-AE6327041226}" type="pres">
      <dgm:prSet presAssocID="{08051274-93DD-234C-BD17-842D6048BD07}"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Pencil"/>
        </a:ext>
      </dgm:extLst>
    </dgm:pt>
    <dgm:pt modelId="{FADDE294-F936-4AF2-82E3-F81203E24AC9}" type="pres">
      <dgm:prSet presAssocID="{08051274-93DD-234C-BD17-842D6048BD07}" presName="spaceRect" presStyleCnt="0"/>
      <dgm:spPr/>
    </dgm:pt>
    <dgm:pt modelId="{3420D82A-5754-4294-943F-8E0AC0C63752}" type="pres">
      <dgm:prSet presAssocID="{08051274-93DD-234C-BD17-842D6048BD07}" presName="parTx" presStyleLbl="revTx" presStyleIdx="1" presStyleCnt="3">
        <dgm:presLayoutVars>
          <dgm:chMax val="0"/>
          <dgm:chPref val="0"/>
        </dgm:presLayoutVars>
      </dgm:prSet>
      <dgm:spPr/>
    </dgm:pt>
    <dgm:pt modelId="{2E0A0757-6845-4DA6-9CC5-0D375CC14BF0}" type="pres">
      <dgm:prSet presAssocID="{F8ED89F3-F6D1-0E44-91DC-BD2BA4EEDC96}" presName="sibTrans" presStyleCnt="0"/>
      <dgm:spPr/>
    </dgm:pt>
    <dgm:pt modelId="{B2309A02-E9B2-4222-9A04-2E1A56D5338B}" type="pres">
      <dgm:prSet presAssocID="{C4D168B0-7773-8648-9875-E0A4E60AE55E}" presName="compNode" presStyleCnt="0"/>
      <dgm:spPr/>
    </dgm:pt>
    <dgm:pt modelId="{571FFB4C-EB9B-4AED-A8A5-F4516D256338}" type="pres">
      <dgm:prSet presAssocID="{C4D168B0-7773-8648-9875-E0A4E60AE55E}" presName="bgRect" presStyleLbl="bgShp" presStyleIdx="2" presStyleCnt="3"/>
      <dgm:spPr/>
    </dgm:pt>
    <dgm:pt modelId="{09B5351C-82AC-4DFA-99DF-4D26B66E663C}" type="pres">
      <dgm:prSet presAssocID="{C4D168B0-7773-8648-9875-E0A4E60AE55E}"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Thermometer"/>
        </a:ext>
      </dgm:extLst>
    </dgm:pt>
    <dgm:pt modelId="{CF6635AE-8896-41EB-A228-041F7D958F77}" type="pres">
      <dgm:prSet presAssocID="{C4D168B0-7773-8648-9875-E0A4E60AE55E}" presName="spaceRect" presStyleCnt="0"/>
      <dgm:spPr/>
    </dgm:pt>
    <dgm:pt modelId="{30299FE0-3A78-42C5-9C18-2B2F8EB35D38}" type="pres">
      <dgm:prSet presAssocID="{C4D168B0-7773-8648-9875-E0A4E60AE55E}" presName="parTx" presStyleLbl="revTx" presStyleIdx="2" presStyleCnt="3">
        <dgm:presLayoutVars>
          <dgm:chMax val="0"/>
          <dgm:chPref val="0"/>
        </dgm:presLayoutVars>
      </dgm:prSet>
      <dgm:spPr/>
    </dgm:pt>
  </dgm:ptLst>
  <dgm:cxnLst>
    <dgm:cxn modelId="{8763EA3C-42B7-AE48-8BC4-82B071B4A0AA}" type="presOf" srcId="{08051274-93DD-234C-BD17-842D6048BD07}" destId="{3420D82A-5754-4294-943F-8E0AC0C63752}" srcOrd="0" destOrd="0" presId="urn:microsoft.com/office/officeart/2018/2/layout/IconVerticalSolidList"/>
    <dgm:cxn modelId="{81BCF647-E928-2F4B-A18E-9D90730627C6}" type="presOf" srcId="{6ED890E7-0123-9748-9498-34FED7EB2ACE}" destId="{B0844060-2AD2-40D6-B0FB-BCC8F2FECAF8}" srcOrd="0" destOrd="0" presId="urn:microsoft.com/office/officeart/2018/2/layout/IconVerticalSolidList"/>
    <dgm:cxn modelId="{9B011251-9FA3-214E-B090-BA4EC5795F3D}" srcId="{B16D436E-A76E-1E4B-870F-C11EB288BB5C}" destId="{08051274-93DD-234C-BD17-842D6048BD07}" srcOrd="1" destOrd="0" parTransId="{A0FE7666-EA3C-5447-B38E-AE832B16381F}" sibTransId="{F8ED89F3-F6D1-0E44-91DC-BD2BA4EEDC96}"/>
    <dgm:cxn modelId="{7ACC45A7-36B9-5047-B5D7-AE76769DBC0D}" srcId="{B16D436E-A76E-1E4B-870F-C11EB288BB5C}" destId="{6ED890E7-0123-9748-9498-34FED7EB2ACE}" srcOrd="0" destOrd="0" parTransId="{B95E556A-A67F-0847-818C-8D31A9659F69}" sibTransId="{8E0BDEDD-C970-EF43-8CBD-CF1F927B7D08}"/>
    <dgm:cxn modelId="{72177FB8-2728-FE4B-94F5-EDB1657E2C22}" srcId="{B16D436E-A76E-1E4B-870F-C11EB288BB5C}" destId="{C4D168B0-7773-8648-9875-E0A4E60AE55E}" srcOrd="2" destOrd="0" parTransId="{8B39E23C-8A19-AD4C-B1BD-40BA5B27964B}" sibTransId="{E6DA2D96-54E5-9942-8CF6-85B173C490F2}"/>
    <dgm:cxn modelId="{4CF3E9CE-0C70-5F4F-9D90-65599554BF4F}" type="presOf" srcId="{C4D168B0-7773-8648-9875-E0A4E60AE55E}" destId="{30299FE0-3A78-42C5-9C18-2B2F8EB35D38}" srcOrd="0" destOrd="0" presId="urn:microsoft.com/office/officeart/2018/2/layout/IconVerticalSolidList"/>
    <dgm:cxn modelId="{FCE4BAE1-94D8-7A4B-9010-70C9AC9F7929}" type="presOf" srcId="{B16D436E-A76E-1E4B-870F-C11EB288BB5C}" destId="{34376963-2F84-4B8A-8699-F79246B99FB2}" srcOrd="0" destOrd="0" presId="urn:microsoft.com/office/officeart/2018/2/layout/IconVerticalSolidList"/>
    <dgm:cxn modelId="{DF08263F-15D8-0246-816B-F7E41FC1B27A}" type="presParOf" srcId="{34376963-2F84-4B8A-8699-F79246B99FB2}" destId="{BE99B478-538F-47A7-80A8-E214E9AD129B}" srcOrd="0" destOrd="0" presId="urn:microsoft.com/office/officeart/2018/2/layout/IconVerticalSolidList"/>
    <dgm:cxn modelId="{B8BB4916-1C79-274B-878C-92B767FA4954}" type="presParOf" srcId="{BE99B478-538F-47A7-80A8-E214E9AD129B}" destId="{283FB609-E35E-428B-A2E4-EC61566D9F37}" srcOrd="0" destOrd="0" presId="urn:microsoft.com/office/officeart/2018/2/layout/IconVerticalSolidList"/>
    <dgm:cxn modelId="{C48FE45F-FEC8-3442-9A02-6B8A43289A01}" type="presParOf" srcId="{BE99B478-538F-47A7-80A8-E214E9AD129B}" destId="{7376A49B-E650-41F9-8A00-2FEFBA8C0458}" srcOrd="1" destOrd="0" presId="urn:microsoft.com/office/officeart/2018/2/layout/IconVerticalSolidList"/>
    <dgm:cxn modelId="{FCF7CB84-A19C-A249-9D95-8ADB735997B0}" type="presParOf" srcId="{BE99B478-538F-47A7-80A8-E214E9AD129B}" destId="{52AE357A-F186-4A54-9584-2C681C9001B8}" srcOrd="2" destOrd="0" presId="urn:microsoft.com/office/officeart/2018/2/layout/IconVerticalSolidList"/>
    <dgm:cxn modelId="{18E37C21-4C06-D744-ADE0-E2347AEF05CE}" type="presParOf" srcId="{BE99B478-538F-47A7-80A8-E214E9AD129B}" destId="{B0844060-2AD2-40D6-B0FB-BCC8F2FECAF8}" srcOrd="3" destOrd="0" presId="urn:microsoft.com/office/officeart/2018/2/layout/IconVerticalSolidList"/>
    <dgm:cxn modelId="{963A1D15-4452-8045-8A60-55A1AFF91F7B}" type="presParOf" srcId="{34376963-2F84-4B8A-8699-F79246B99FB2}" destId="{3C69749E-7DDE-46F8-BE8E-978A6F2F3D26}" srcOrd="1" destOrd="0" presId="urn:microsoft.com/office/officeart/2018/2/layout/IconVerticalSolidList"/>
    <dgm:cxn modelId="{4BD2D5BB-E151-B847-8C5A-619BB0766F0F}" type="presParOf" srcId="{34376963-2F84-4B8A-8699-F79246B99FB2}" destId="{798C0B40-523E-4B70-9E22-FC959D5E2035}" srcOrd="2" destOrd="0" presId="urn:microsoft.com/office/officeart/2018/2/layout/IconVerticalSolidList"/>
    <dgm:cxn modelId="{54A96268-185A-DB47-A9B9-BA70A2564B28}" type="presParOf" srcId="{798C0B40-523E-4B70-9E22-FC959D5E2035}" destId="{F0AED8E5-FCC0-4377-AB70-25CFB11881A6}" srcOrd="0" destOrd="0" presId="urn:microsoft.com/office/officeart/2018/2/layout/IconVerticalSolidList"/>
    <dgm:cxn modelId="{90B942D3-B2A1-F044-AA04-F3EB4E21D111}" type="presParOf" srcId="{798C0B40-523E-4B70-9E22-FC959D5E2035}" destId="{F662E0CD-1614-455F-A05B-AE6327041226}" srcOrd="1" destOrd="0" presId="urn:microsoft.com/office/officeart/2018/2/layout/IconVerticalSolidList"/>
    <dgm:cxn modelId="{AD3353F4-EB2B-774A-9128-D97A7D9F7A89}" type="presParOf" srcId="{798C0B40-523E-4B70-9E22-FC959D5E2035}" destId="{FADDE294-F936-4AF2-82E3-F81203E24AC9}" srcOrd="2" destOrd="0" presId="urn:microsoft.com/office/officeart/2018/2/layout/IconVerticalSolidList"/>
    <dgm:cxn modelId="{6ABBD615-F1F2-5E4B-A395-93F8A51E1342}" type="presParOf" srcId="{798C0B40-523E-4B70-9E22-FC959D5E2035}" destId="{3420D82A-5754-4294-943F-8E0AC0C63752}" srcOrd="3" destOrd="0" presId="urn:microsoft.com/office/officeart/2018/2/layout/IconVerticalSolidList"/>
    <dgm:cxn modelId="{4D87FD82-345C-0C4F-866E-3FCCB1DFF486}" type="presParOf" srcId="{34376963-2F84-4B8A-8699-F79246B99FB2}" destId="{2E0A0757-6845-4DA6-9CC5-0D375CC14BF0}" srcOrd="3" destOrd="0" presId="urn:microsoft.com/office/officeart/2018/2/layout/IconVerticalSolidList"/>
    <dgm:cxn modelId="{7BBFFF2C-5777-E34C-AFB6-3CBD97A5C38E}" type="presParOf" srcId="{34376963-2F84-4B8A-8699-F79246B99FB2}" destId="{B2309A02-E9B2-4222-9A04-2E1A56D5338B}" srcOrd="4" destOrd="0" presId="urn:microsoft.com/office/officeart/2018/2/layout/IconVerticalSolidList"/>
    <dgm:cxn modelId="{861919AC-61A7-0244-B858-1C6B17CD4D27}" type="presParOf" srcId="{B2309A02-E9B2-4222-9A04-2E1A56D5338B}" destId="{571FFB4C-EB9B-4AED-A8A5-F4516D256338}" srcOrd="0" destOrd="0" presId="urn:microsoft.com/office/officeart/2018/2/layout/IconVerticalSolidList"/>
    <dgm:cxn modelId="{75D7A9F6-17B8-7F4C-918B-07EFEFE26D95}" type="presParOf" srcId="{B2309A02-E9B2-4222-9A04-2E1A56D5338B}" destId="{09B5351C-82AC-4DFA-99DF-4D26B66E663C}" srcOrd="1" destOrd="0" presId="urn:microsoft.com/office/officeart/2018/2/layout/IconVerticalSolidList"/>
    <dgm:cxn modelId="{B95B2DB1-D0E6-224F-830A-AF2E206C6C35}" type="presParOf" srcId="{B2309A02-E9B2-4222-9A04-2E1A56D5338B}" destId="{CF6635AE-8896-41EB-A228-041F7D958F77}" srcOrd="2" destOrd="0" presId="urn:microsoft.com/office/officeart/2018/2/layout/IconVerticalSolidList"/>
    <dgm:cxn modelId="{475E607C-7B23-8947-8E94-8C618C767E20}" type="presParOf" srcId="{B2309A02-E9B2-4222-9A04-2E1A56D5338B}" destId="{30299FE0-3A78-42C5-9C18-2B2F8EB35D38}"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D1A678EF-CB78-4852-9D0A-C4AF2505B43E}" type="doc">
      <dgm:prSet loTypeId="urn:microsoft.com/office/officeart/2005/8/layout/hierarchy1" loCatId="hierarchy" qsTypeId="urn:microsoft.com/office/officeart/2005/8/quickstyle/simple1" qsCatId="simple" csTypeId="urn:microsoft.com/office/officeart/2005/8/colors/ColorSchemeForSuggestions" csCatId="other"/>
      <dgm:spPr/>
      <dgm:t>
        <a:bodyPr/>
        <a:lstStyle/>
        <a:p>
          <a:endParaRPr lang="en-US"/>
        </a:p>
      </dgm:t>
    </dgm:pt>
    <dgm:pt modelId="{EF05DB68-119C-4197-AF38-F9585D71D648}">
      <dgm:prSet/>
      <dgm:spPr/>
      <dgm:t>
        <a:bodyPr/>
        <a:lstStyle/>
        <a:p>
          <a:r>
            <a:rPr lang="es-AR"/>
            <a:t>Hay muchos que muestran dudas sobre el cambio climático y tratarán de influir en la información publicada, como la industria de los combustibles fósiles. </a:t>
          </a:r>
          <a:endParaRPr lang="en-US"/>
        </a:p>
      </dgm:t>
    </dgm:pt>
    <dgm:pt modelId="{D501718F-A43B-4EFE-BA07-CA2E071F8FD7}" type="parTrans" cxnId="{957FC8EA-D88E-4C0B-AEDE-CA2315F60DCE}">
      <dgm:prSet/>
      <dgm:spPr/>
      <dgm:t>
        <a:bodyPr/>
        <a:lstStyle/>
        <a:p>
          <a:endParaRPr lang="en-US"/>
        </a:p>
      </dgm:t>
    </dgm:pt>
    <dgm:pt modelId="{83AC55ED-72CA-400D-808D-85DEABDD79A9}" type="sibTrans" cxnId="{957FC8EA-D88E-4C0B-AEDE-CA2315F60DCE}">
      <dgm:prSet/>
      <dgm:spPr/>
      <dgm:t>
        <a:bodyPr/>
        <a:lstStyle/>
        <a:p>
          <a:endParaRPr lang="en-US"/>
        </a:p>
      </dgm:t>
    </dgm:pt>
    <dgm:pt modelId="{EF20D589-717A-4E48-8A0C-A3935D252C4A}">
      <dgm:prSet/>
      <dgm:spPr/>
      <dgm:t>
        <a:bodyPr/>
        <a:lstStyle/>
        <a:p>
          <a:r>
            <a:rPr lang="es-AR"/>
            <a:t>Es por eso que el periodista deberá analizar cuál información y dato es verdadero y cual no, al igual que analizarlo apropiadamente</a:t>
          </a:r>
          <a:endParaRPr lang="en-US"/>
        </a:p>
      </dgm:t>
    </dgm:pt>
    <dgm:pt modelId="{9B5DAA32-C04E-4233-B1CC-249DCFC2141C}" type="parTrans" cxnId="{06F0B01D-D741-43CE-A07B-4011FBD4785F}">
      <dgm:prSet/>
      <dgm:spPr/>
      <dgm:t>
        <a:bodyPr/>
        <a:lstStyle/>
        <a:p>
          <a:endParaRPr lang="en-US"/>
        </a:p>
      </dgm:t>
    </dgm:pt>
    <dgm:pt modelId="{E400CFA7-C92F-472E-A821-6008278FF6D6}" type="sibTrans" cxnId="{06F0B01D-D741-43CE-A07B-4011FBD4785F}">
      <dgm:prSet/>
      <dgm:spPr/>
      <dgm:t>
        <a:bodyPr/>
        <a:lstStyle/>
        <a:p>
          <a:endParaRPr lang="en-US"/>
        </a:p>
      </dgm:t>
    </dgm:pt>
    <dgm:pt modelId="{03CB018C-AAA9-1148-84B2-1D4311862981}" type="pres">
      <dgm:prSet presAssocID="{D1A678EF-CB78-4852-9D0A-C4AF2505B43E}" presName="hierChild1" presStyleCnt="0">
        <dgm:presLayoutVars>
          <dgm:chPref val="1"/>
          <dgm:dir/>
          <dgm:animOne val="branch"/>
          <dgm:animLvl val="lvl"/>
          <dgm:resizeHandles/>
        </dgm:presLayoutVars>
      </dgm:prSet>
      <dgm:spPr/>
    </dgm:pt>
    <dgm:pt modelId="{5219EA73-6705-8242-9A2C-FCCC6C21C8D9}" type="pres">
      <dgm:prSet presAssocID="{EF05DB68-119C-4197-AF38-F9585D71D648}" presName="hierRoot1" presStyleCnt="0"/>
      <dgm:spPr/>
    </dgm:pt>
    <dgm:pt modelId="{E68CEF8B-0BA8-2843-A6CF-22E22AF8E917}" type="pres">
      <dgm:prSet presAssocID="{EF05DB68-119C-4197-AF38-F9585D71D648}" presName="composite" presStyleCnt="0"/>
      <dgm:spPr/>
    </dgm:pt>
    <dgm:pt modelId="{5AFB462F-64F7-7147-97FE-ECC3F759BE54}" type="pres">
      <dgm:prSet presAssocID="{EF05DB68-119C-4197-AF38-F9585D71D648}" presName="background" presStyleLbl="node0" presStyleIdx="0" presStyleCnt="2"/>
      <dgm:spPr/>
    </dgm:pt>
    <dgm:pt modelId="{01C510A5-57E0-6249-8F77-9D23987E3D02}" type="pres">
      <dgm:prSet presAssocID="{EF05DB68-119C-4197-AF38-F9585D71D648}" presName="text" presStyleLbl="fgAcc0" presStyleIdx="0" presStyleCnt="2">
        <dgm:presLayoutVars>
          <dgm:chPref val="3"/>
        </dgm:presLayoutVars>
      </dgm:prSet>
      <dgm:spPr/>
    </dgm:pt>
    <dgm:pt modelId="{9CCCC294-0833-1349-89DB-B91106E12387}" type="pres">
      <dgm:prSet presAssocID="{EF05DB68-119C-4197-AF38-F9585D71D648}" presName="hierChild2" presStyleCnt="0"/>
      <dgm:spPr/>
    </dgm:pt>
    <dgm:pt modelId="{C68FDB7E-86C2-FF48-8055-783219A6A58D}" type="pres">
      <dgm:prSet presAssocID="{EF20D589-717A-4E48-8A0C-A3935D252C4A}" presName="hierRoot1" presStyleCnt="0"/>
      <dgm:spPr/>
    </dgm:pt>
    <dgm:pt modelId="{70E8CE23-6C65-F941-A362-A0E17129CBEB}" type="pres">
      <dgm:prSet presAssocID="{EF20D589-717A-4E48-8A0C-A3935D252C4A}" presName="composite" presStyleCnt="0"/>
      <dgm:spPr/>
    </dgm:pt>
    <dgm:pt modelId="{9FC96CC8-562A-BD4F-80AA-1A088D140547}" type="pres">
      <dgm:prSet presAssocID="{EF20D589-717A-4E48-8A0C-A3935D252C4A}" presName="background" presStyleLbl="node0" presStyleIdx="1" presStyleCnt="2"/>
      <dgm:spPr/>
    </dgm:pt>
    <dgm:pt modelId="{1A2C4D8F-936A-1249-A5F1-D2BA89BD486E}" type="pres">
      <dgm:prSet presAssocID="{EF20D589-717A-4E48-8A0C-A3935D252C4A}" presName="text" presStyleLbl="fgAcc0" presStyleIdx="1" presStyleCnt="2">
        <dgm:presLayoutVars>
          <dgm:chPref val="3"/>
        </dgm:presLayoutVars>
      </dgm:prSet>
      <dgm:spPr/>
    </dgm:pt>
    <dgm:pt modelId="{EE173465-EA2D-B045-9936-2D29D0824DC5}" type="pres">
      <dgm:prSet presAssocID="{EF20D589-717A-4E48-8A0C-A3935D252C4A}" presName="hierChild2" presStyleCnt="0"/>
      <dgm:spPr/>
    </dgm:pt>
  </dgm:ptLst>
  <dgm:cxnLst>
    <dgm:cxn modelId="{06F0B01D-D741-43CE-A07B-4011FBD4785F}" srcId="{D1A678EF-CB78-4852-9D0A-C4AF2505B43E}" destId="{EF20D589-717A-4E48-8A0C-A3935D252C4A}" srcOrd="1" destOrd="0" parTransId="{9B5DAA32-C04E-4233-B1CC-249DCFC2141C}" sibTransId="{E400CFA7-C92F-472E-A821-6008278FF6D6}"/>
    <dgm:cxn modelId="{57A24B91-6942-4945-8B56-BF0B7DA1639A}" type="presOf" srcId="{D1A678EF-CB78-4852-9D0A-C4AF2505B43E}" destId="{03CB018C-AAA9-1148-84B2-1D4311862981}" srcOrd="0" destOrd="0" presId="urn:microsoft.com/office/officeart/2005/8/layout/hierarchy1"/>
    <dgm:cxn modelId="{057220C6-FE41-D64E-BC72-55F73172E22B}" type="presOf" srcId="{EF20D589-717A-4E48-8A0C-A3935D252C4A}" destId="{1A2C4D8F-936A-1249-A5F1-D2BA89BD486E}" srcOrd="0" destOrd="0" presId="urn:microsoft.com/office/officeart/2005/8/layout/hierarchy1"/>
    <dgm:cxn modelId="{F3999DEA-C731-1B4A-88BE-0008E1AB347B}" type="presOf" srcId="{EF05DB68-119C-4197-AF38-F9585D71D648}" destId="{01C510A5-57E0-6249-8F77-9D23987E3D02}" srcOrd="0" destOrd="0" presId="urn:microsoft.com/office/officeart/2005/8/layout/hierarchy1"/>
    <dgm:cxn modelId="{957FC8EA-D88E-4C0B-AEDE-CA2315F60DCE}" srcId="{D1A678EF-CB78-4852-9D0A-C4AF2505B43E}" destId="{EF05DB68-119C-4197-AF38-F9585D71D648}" srcOrd="0" destOrd="0" parTransId="{D501718F-A43B-4EFE-BA07-CA2E071F8FD7}" sibTransId="{83AC55ED-72CA-400D-808D-85DEABDD79A9}"/>
    <dgm:cxn modelId="{DFE3289C-4B4D-2F46-8AA9-662EC75C8493}" type="presParOf" srcId="{03CB018C-AAA9-1148-84B2-1D4311862981}" destId="{5219EA73-6705-8242-9A2C-FCCC6C21C8D9}" srcOrd="0" destOrd="0" presId="urn:microsoft.com/office/officeart/2005/8/layout/hierarchy1"/>
    <dgm:cxn modelId="{0B3271C3-7F84-524C-8E80-86A1834402C8}" type="presParOf" srcId="{5219EA73-6705-8242-9A2C-FCCC6C21C8D9}" destId="{E68CEF8B-0BA8-2843-A6CF-22E22AF8E917}" srcOrd="0" destOrd="0" presId="urn:microsoft.com/office/officeart/2005/8/layout/hierarchy1"/>
    <dgm:cxn modelId="{8DABE1E5-ABE2-324C-B2F3-C46AA1FC9EA4}" type="presParOf" srcId="{E68CEF8B-0BA8-2843-A6CF-22E22AF8E917}" destId="{5AFB462F-64F7-7147-97FE-ECC3F759BE54}" srcOrd="0" destOrd="0" presId="urn:microsoft.com/office/officeart/2005/8/layout/hierarchy1"/>
    <dgm:cxn modelId="{08FE0D79-5936-9B4F-B9D2-045E57D4A258}" type="presParOf" srcId="{E68CEF8B-0BA8-2843-A6CF-22E22AF8E917}" destId="{01C510A5-57E0-6249-8F77-9D23987E3D02}" srcOrd="1" destOrd="0" presId="urn:microsoft.com/office/officeart/2005/8/layout/hierarchy1"/>
    <dgm:cxn modelId="{2B20A325-E62D-7A46-9552-D4A032028BC3}" type="presParOf" srcId="{5219EA73-6705-8242-9A2C-FCCC6C21C8D9}" destId="{9CCCC294-0833-1349-89DB-B91106E12387}" srcOrd="1" destOrd="0" presId="urn:microsoft.com/office/officeart/2005/8/layout/hierarchy1"/>
    <dgm:cxn modelId="{645DE3FD-B3D4-2D45-A974-4461613C6368}" type="presParOf" srcId="{03CB018C-AAA9-1148-84B2-1D4311862981}" destId="{C68FDB7E-86C2-FF48-8055-783219A6A58D}" srcOrd="1" destOrd="0" presId="urn:microsoft.com/office/officeart/2005/8/layout/hierarchy1"/>
    <dgm:cxn modelId="{26AC21FC-607D-6B43-9DA7-C4BF3A3B3F5B}" type="presParOf" srcId="{C68FDB7E-86C2-FF48-8055-783219A6A58D}" destId="{70E8CE23-6C65-F941-A362-A0E17129CBEB}" srcOrd="0" destOrd="0" presId="urn:microsoft.com/office/officeart/2005/8/layout/hierarchy1"/>
    <dgm:cxn modelId="{70FDDB06-1C8B-2047-A8D8-12F742BD0E0B}" type="presParOf" srcId="{70E8CE23-6C65-F941-A362-A0E17129CBEB}" destId="{9FC96CC8-562A-BD4F-80AA-1A088D140547}" srcOrd="0" destOrd="0" presId="urn:microsoft.com/office/officeart/2005/8/layout/hierarchy1"/>
    <dgm:cxn modelId="{1B4EC4C1-F1C4-FF46-BD1D-5479FD5EAB7D}" type="presParOf" srcId="{70E8CE23-6C65-F941-A362-A0E17129CBEB}" destId="{1A2C4D8F-936A-1249-A5F1-D2BA89BD486E}" srcOrd="1" destOrd="0" presId="urn:microsoft.com/office/officeart/2005/8/layout/hierarchy1"/>
    <dgm:cxn modelId="{3F11102D-0CED-484C-A1C4-1BF109607B44}" type="presParOf" srcId="{C68FDB7E-86C2-FF48-8055-783219A6A58D}" destId="{EE173465-EA2D-B045-9936-2D29D0824DC5}"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E16CE0-8C7A-9D4F-A7AF-87EFD349454B}">
      <dsp:nvSpPr>
        <dsp:cNvPr id="0" name=""/>
        <dsp:cNvSpPr/>
      </dsp:nvSpPr>
      <dsp:spPr>
        <a:xfrm>
          <a:off x="1186" y="67784"/>
          <a:ext cx="3887155" cy="3887155"/>
        </a:xfrm>
        <a:prstGeom prst="ellipse">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r>
            <a:rPr lang="es-AR" sz="2300" kern="1200"/>
            <a:t>El cambio climático es una nota política, de ciencias, de negocios, de energía y de tecnología. Todos esos ángulos se pueden abordar en diferentes historias y venderlas a diferentes editores</a:t>
          </a:r>
          <a:endParaRPr lang="en-US" sz="2300" kern="1200"/>
        </a:p>
      </dsp:txBody>
      <dsp:txXfrm>
        <a:off x="570447" y="637045"/>
        <a:ext cx="2748633" cy="2748633"/>
      </dsp:txXfrm>
    </dsp:sp>
    <dsp:sp modelId="{398C8C3A-4BCF-654D-8257-507A75701FE7}">
      <dsp:nvSpPr>
        <dsp:cNvPr id="0" name=""/>
        <dsp:cNvSpPr/>
      </dsp:nvSpPr>
      <dsp:spPr>
        <a:xfrm rot="5400000">
          <a:off x="4209032" y="1496314"/>
          <a:ext cx="1360504" cy="1030096"/>
        </a:xfrm>
        <a:prstGeom prst="triangl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A065907-9567-E448-BBFC-B986A50AAF11}">
      <dsp:nvSpPr>
        <dsp:cNvPr id="0" name=""/>
        <dsp:cNvSpPr/>
      </dsp:nvSpPr>
      <dsp:spPr>
        <a:xfrm>
          <a:off x="5831919" y="67784"/>
          <a:ext cx="3887155" cy="3887155"/>
        </a:xfrm>
        <a:prstGeom prst="ellipse">
          <a:avLst/>
        </a:prstGeom>
        <a:solidFill>
          <a:schemeClr val="accent2">
            <a:hueOff val="-1323373"/>
            <a:satOff val="1492"/>
            <a:lumOff val="353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r>
            <a:rPr lang="es-AR" sz="2300" kern="1200"/>
            <a:t>Editores y productores pueden por lo tanto asignar historias de cambio climático a periodistas de diferentes secciones de la redacción </a:t>
          </a:r>
          <a:endParaRPr lang="en-US" sz="2300" kern="1200"/>
        </a:p>
      </dsp:txBody>
      <dsp:txXfrm>
        <a:off x="6401180" y="637045"/>
        <a:ext cx="2748633" cy="2748633"/>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27A0A2-38A7-0D4D-8819-DE0C1A5B8731}">
      <dsp:nvSpPr>
        <dsp:cNvPr id="0" name=""/>
        <dsp:cNvSpPr/>
      </dsp:nvSpPr>
      <dsp:spPr>
        <a:xfrm>
          <a:off x="0" y="0"/>
          <a:ext cx="8262222" cy="1206817"/>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s-AR" sz="2400" kern="1200"/>
            <a:t>El cambio climático es un fenómeno que afecta a toda la humanidad, pero no a todos del mismo modo</a:t>
          </a:r>
          <a:endParaRPr lang="en-US" sz="2400" kern="1200"/>
        </a:p>
      </dsp:txBody>
      <dsp:txXfrm>
        <a:off x="35346" y="35346"/>
        <a:ext cx="6959973" cy="1136125"/>
      </dsp:txXfrm>
    </dsp:sp>
    <dsp:sp modelId="{6A1B340B-F75B-1D4F-AA70-2807F1CEAB4D}">
      <dsp:nvSpPr>
        <dsp:cNvPr id="0" name=""/>
        <dsp:cNvSpPr/>
      </dsp:nvSpPr>
      <dsp:spPr>
        <a:xfrm>
          <a:off x="729019" y="1407953"/>
          <a:ext cx="8262222" cy="1206817"/>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s-AR" sz="2400" kern="1200"/>
            <a:t>Grupos como las mujeres y los pueblos indígenas, por ejemplo, son más afectados y vulnerables. A pesar de ello, no reciben una cobertura suficiente</a:t>
          </a:r>
          <a:endParaRPr lang="en-US" sz="2400" kern="1200"/>
        </a:p>
      </dsp:txBody>
      <dsp:txXfrm>
        <a:off x="764365" y="1443299"/>
        <a:ext cx="6678079" cy="1136125"/>
      </dsp:txXfrm>
    </dsp:sp>
    <dsp:sp modelId="{DFF0F26F-97E1-7C4B-8C83-5636B4A0CCD6}">
      <dsp:nvSpPr>
        <dsp:cNvPr id="0" name=""/>
        <dsp:cNvSpPr/>
      </dsp:nvSpPr>
      <dsp:spPr>
        <a:xfrm>
          <a:off x="1458039" y="2815907"/>
          <a:ext cx="8262222" cy="1206817"/>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s-AR" sz="2400" kern="1200"/>
            <a:t>El periodista debe tratar de revertir esa tendencia y darle una voz suficiente. A la par, no deben ser sólo vistos como víctimas, también pueden dar soluciones</a:t>
          </a:r>
          <a:endParaRPr lang="en-US" sz="2400" kern="1200"/>
        </a:p>
      </dsp:txBody>
      <dsp:txXfrm>
        <a:off x="1493385" y="2851253"/>
        <a:ext cx="6678079" cy="1136125"/>
      </dsp:txXfrm>
    </dsp:sp>
    <dsp:sp modelId="{81BF18C2-52AD-054F-950D-AC54FD658215}">
      <dsp:nvSpPr>
        <dsp:cNvPr id="0" name=""/>
        <dsp:cNvSpPr/>
      </dsp:nvSpPr>
      <dsp:spPr>
        <a:xfrm>
          <a:off x="7477791" y="915169"/>
          <a:ext cx="784431" cy="784431"/>
        </a:xfrm>
        <a:prstGeom prst="downArrow">
          <a:avLst>
            <a:gd name="adj1" fmla="val 55000"/>
            <a:gd name="adj2" fmla="val 45000"/>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7654288" y="915169"/>
        <a:ext cx="431437" cy="590284"/>
      </dsp:txXfrm>
    </dsp:sp>
    <dsp:sp modelId="{B4B725B2-7287-AB4A-B8DF-0BE318F7B004}">
      <dsp:nvSpPr>
        <dsp:cNvPr id="0" name=""/>
        <dsp:cNvSpPr/>
      </dsp:nvSpPr>
      <dsp:spPr>
        <a:xfrm>
          <a:off x="8206810" y="2315078"/>
          <a:ext cx="784431" cy="784431"/>
        </a:xfrm>
        <a:prstGeom prst="downArrow">
          <a:avLst>
            <a:gd name="adj1" fmla="val 55000"/>
            <a:gd name="adj2" fmla="val 45000"/>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8383307" y="2315078"/>
        <a:ext cx="431437" cy="590284"/>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ED1E43-FA35-1642-AADC-06E5A8122468}">
      <dsp:nvSpPr>
        <dsp:cNvPr id="0" name=""/>
        <dsp:cNvSpPr/>
      </dsp:nvSpPr>
      <dsp:spPr>
        <a:xfrm>
          <a:off x="1186" y="623092"/>
          <a:ext cx="4627566" cy="2776539"/>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s-AR" sz="3100" kern="1200"/>
            <a:t>Muchas historias suelen enfocarse en los impactos negativos como huracanes y olas de calor, lo que puede llevar a un sensacionalismo en los medios</a:t>
          </a:r>
          <a:endParaRPr lang="en-US" sz="3100" kern="1200"/>
        </a:p>
      </dsp:txBody>
      <dsp:txXfrm>
        <a:off x="1186" y="623092"/>
        <a:ext cx="4627566" cy="2776539"/>
      </dsp:txXfrm>
    </dsp:sp>
    <dsp:sp modelId="{A5215BC1-1F6A-9B41-BFC7-ADAC5050912F}">
      <dsp:nvSpPr>
        <dsp:cNvPr id="0" name=""/>
        <dsp:cNvSpPr/>
      </dsp:nvSpPr>
      <dsp:spPr>
        <a:xfrm>
          <a:off x="5091509" y="623092"/>
          <a:ext cx="4627566" cy="2776539"/>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s-AR" sz="3100" kern="1200" dirty="0"/>
            <a:t>Como periodista, no se debe enfocar sólo en esos impactos. Las soluciones tienen que tener también un lugar destacado, para aprender de ellas</a:t>
          </a:r>
          <a:endParaRPr lang="en-US" sz="3100" kern="1200" dirty="0"/>
        </a:p>
      </dsp:txBody>
      <dsp:txXfrm>
        <a:off x="5091509" y="623092"/>
        <a:ext cx="4627566" cy="277653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C94BC4-9AB3-4315-9286-FD57C5DD0197}">
      <dsp:nvSpPr>
        <dsp:cNvPr id="0" name=""/>
        <dsp:cNvSpPr/>
      </dsp:nvSpPr>
      <dsp:spPr>
        <a:xfrm>
          <a:off x="0" y="803056"/>
          <a:ext cx="6596063" cy="1482566"/>
        </a:xfrm>
        <a:prstGeom prst="roundRect">
          <a:avLst>
            <a:gd name="adj" fmla="val 10000"/>
          </a:avLst>
        </a:prstGeom>
        <a:solidFill>
          <a:schemeClr val="bg1">
            <a:lumMod val="95000"/>
            <a:hueOff val="0"/>
            <a:satOff val="0"/>
            <a:lumOff val="0"/>
            <a:alphaOff val="0"/>
          </a:schemeClr>
        </a:solidFill>
        <a:ln>
          <a:noFill/>
        </a:ln>
        <a:effectLst>
          <a:outerShdw blurRad="50800" dist="12700" dir="5400000" algn="ctr" rotWithShape="0">
            <a:srgbClr val="000000">
              <a:alpha val="50000"/>
            </a:srgbClr>
          </a:outerShdw>
        </a:effectLst>
      </dsp:spPr>
      <dsp:style>
        <a:lnRef idx="0">
          <a:scrgbClr r="0" g="0" b="0"/>
        </a:lnRef>
        <a:fillRef idx="1">
          <a:scrgbClr r="0" g="0" b="0"/>
        </a:fillRef>
        <a:effectRef idx="2">
          <a:scrgbClr r="0" g="0" b="0"/>
        </a:effectRef>
        <a:fontRef idx="minor"/>
      </dsp:style>
    </dsp:sp>
    <dsp:sp modelId="{37D4B0FA-966D-49A0-B589-CF52B350C76D}">
      <dsp:nvSpPr>
        <dsp:cNvPr id="0" name=""/>
        <dsp:cNvSpPr/>
      </dsp:nvSpPr>
      <dsp:spPr>
        <a:xfrm>
          <a:off x="448476" y="1136634"/>
          <a:ext cx="815411" cy="81541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a:effectLst>
          <a:outerShdw blurRad="50800" dist="12700" dir="5400000" algn="ctr" rotWithShape="0">
            <a:srgbClr val="000000">
              <a:alpha val="50000"/>
            </a:srgbClr>
          </a:outerShdw>
        </a:effectLst>
      </dsp:spPr>
      <dsp:style>
        <a:lnRef idx="0">
          <a:scrgbClr r="0" g="0" b="0"/>
        </a:lnRef>
        <a:fillRef idx="3">
          <a:scrgbClr r="0" g="0" b="0"/>
        </a:fillRef>
        <a:effectRef idx="2">
          <a:scrgbClr r="0" g="0" b="0"/>
        </a:effectRef>
        <a:fontRef idx="minor">
          <a:schemeClr val="lt1"/>
        </a:fontRef>
      </dsp:style>
    </dsp:sp>
    <dsp:sp modelId="{8ED9B7DA-BCB3-4B5E-B075-1FB5B27403F9}">
      <dsp:nvSpPr>
        <dsp:cNvPr id="0" name=""/>
        <dsp:cNvSpPr/>
      </dsp:nvSpPr>
      <dsp:spPr>
        <a:xfrm>
          <a:off x="1712364" y="803056"/>
          <a:ext cx="4883698" cy="14825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6905" tIns="156905" rIns="156905" bIns="156905" numCol="1" spcCol="1270" anchor="ctr" anchorCtr="0">
          <a:noAutofit/>
        </a:bodyPr>
        <a:lstStyle/>
        <a:p>
          <a:pPr marL="0" lvl="0" indent="0" algn="l" defTabSz="800100">
            <a:lnSpc>
              <a:spcPct val="90000"/>
            </a:lnSpc>
            <a:spcBef>
              <a:spcPct val="0"/>
            </a:spcBef>
            <a:spcAft>
              <a:spcPct val="35000"/>
            </a:spcAft>
            <a:buNone/>
          </a:pPr>
          <a:r>
            <a:rPr lang="es-AR" sz="1800" kern="1200"/>
            <a:t>Si los periodistas no informan sobre maneras de reducir las emisiones y adaptarse al cambio climático, los lectores seguramente pierdan el interés en las notas de la temática</a:t>
          </a:r>
          <a:endParaRPr lang="en-US" sz="1800" kern="1200"/>
        </a:p>
      </dsp:txBody>
      <dsp:txXfrm>
        <a:off x="1712364" y="803056"/>
        <a:ext cx="4883698" cy="1482566"/>
      </dsp:txXfrm>
    </dsp:sp>
    <dsp:sp modelId="{9EB96779-5860-4366-9A62-027CFD9E4C2A}">
      <dsp:nvSpPr>
        <dsp:cNvPr id="0" name=""/>
        <dsp:cNvSpPr/>
      </dsp:nvSpPr>
      <dsp:spPr>
        <a:xfrm>
          <a:off x="0" y="2656264"/>
          <a:ext cx="6596063" cy="1482566"/>
        </a:xfrm>
        <a:prstGeom prst="roundRect">
          <a:avLst>
            <a:gd name="adj" fmla="val 10000"/>
          </a:avLst>
        </a:prstGeom>
        <a:solidFill>
          <a:schemeClr val="bg1">
            <a:lumMod val="95000"/>
            <a:hueOff val="0"/>
            <a:satOff val="0"/>
            <a:lumOff val="0"/>
            <a:alphaOff val="0"/>
          </a:schemeClr>
        </a:solidFill>
        <a:ln>
          <a:noFill/>
        </a:ln>
        <a:effectLst>
          <a:outerShdw blurRad="50800" dist="12700" dir="5400000" algn="ctr" rotWithShape="0">
            <a:srgbClr val="000000">
              <a:alpha val="50000"/>
            </a:srgbClr>
          </a:outerShdw>
        </a:effectLst>
      </dsp:spPr>
      <dsp:style>
        <a:lnRef idx="0">
          <a:scrgbClr r="0" g="0" b="0"/>
        </a:lnRef>
        <a:fillRef idx="1">
          <a:scrgbClr r="0" g="0" b="0"/>
        </a:fillRef>
        <a:effectRef idx="2">
          <a:scrgbClr r="0" g="0" b="0"/>
        </a:effectRef>
        <a:fontRef idx="minor"/>
      </dsp:style>
    </dsp:sp>
    <dsp:sp modelId="{F068A54F-BDD6-4104-B734-EE8262CE3A88}">
      <dsp:nvSpPr>
        <dsp:cNvPr id="0" name=""/>
        <dsp:cNvSpPr/>
      </dsp:nvSpPr>
      <dsp:spPr>
        <a:xfrm>
          <a:off x="448476" y="2989842"/>
          <a:ext cx="815411" cy="81541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a:effectLst>
          <a:outerShdw blurRad="50800" dist="12700" dir="5400000" algn="ctr" rotWithShape="0">
            <a:srgbClr val="000000">
              <a:alpha val="50000"/>
            </a:srgbClr>
          </a:outerShdw>
        </a:effectLst>
      </dsp:spPr>
      <dsp:style>
        <a:lnRef idx="0">
          <a:scrgbClr r="0" g="0" b="0"/>
        </a:lnRef>
        <a:fillRef idx="3">
          <a:scrgbClr r="0" g="0" b="0"/>
        </a:fillRef>
        <a:effectRef idx="2">
          <a:scrgbClr r="0" g="0" b="0"/>
        </a:effectRef>
        <a:fontRef idx="minor">
          <a:schemeClr val="lt1"/>
        </a:fontRef>
      </dsp:style>
    </dsp:sp>
    <dsp:sp modelId="{DBFE1F2A-3DAE-4FB0-8659-371B408F15B6}">
      <dsp:nvSpPr>
        <dsp:cNvPr id="0" name=""/>
        <dsp:cNvSpPr/>
      </dsp:nvSpPr>
      <dsp:spPr>
        <a:xfrm>
          <a:off x="1712364" y="2656264"/>
          <a:ext cx="4883698" cy="14825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6905" tIns="156905" rIns="156905" bIns="156905" numCol="1" spcCol="1270" anchor="ctr" anchorCtr="0">
          <a:noAutofit/>
        </a:bodyPr>
        <a:lstStyle/>
        <a:p>
          <a:pPr marL="0" lvl="0" indent="0" algn="l" defTabSz="800100">
            <a:lnSpc>
              <a:spcPct val="90000"/>
            </a:lnSpc>
            <a:spcBef>
              <a:spcPct val="0"/>
            </a:spcBef>
            <a:spcAft>
              <a:spcPct val="35000"/>
            </a:spcAft>
            <a:buNone/>
          </a:pPr>
          <a:r>
            <a:rPr lang="es-AR" sz="1800" kern="1200"/>
            <a:t>No todas las notas del cambio climático tienen que ser catastróficas y sensacionalistas. A pesar de que vayamos en el mal camino, todavía existe margen para solucionar y evitar los efectos del cambio climático </a:t>
          </a:r>
          <a:endParaRPr lang="en-US" sz="1800" kern="1200"/>
        </a:p>
      </dsp:txBody>
      <dsp:txXfrm>
        <a:off x="1712364" y="2656264"/>
        <a:ext cx="4883698" cy="148256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9DF556-F56C-AA48-9217-47751914D03B}">
      <dsp:nvSpPr>
        <dsp:cNvPr id="0" name=""/>
        <dsp:cNvSpPr/>
      </dsp:nvSpPr>
      <dsp:spPr>
        <a:xfrm>
          <a:off x="1186" y="469226"/>
          <a:ext cx="4164809" cy="2644654"/>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 modelId="{BCC483F9-771C-3744-B482-D33455826FBD}">
      <dsp:nvSpPr>
        <dsp:cNvPr id="0" name=""/>
        <dsp:cNvSpPr/>
      </dsp:nvSpPr>
      <dsp:spPr>
        <a:xfrm>
          <a:off x="463943" y="908844"/>
          <a:ext cx="4164809" cy="2644654"/>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s-AR" sz="3000" kern="1200"/>
            <a:t>No es suficiente un texto escrito para atraer la atención del público. Hay mucha información disponible y poco tiempo para leerla</a:t>
          </a:r>
          <a:endParaRPr lang="en-US" sz="3000" kern="1200"/>
        </a:p>
      </dsp:txBody>
      <dsp:txXfrm>
        <a:off x="541402" y="986303"/>
        <a:ext cx="4009891" cy="2489736"/>
      </dsp:txXfrm>
    </dsp:sp>
    <dsp:sp modelId="{AC7C53BF-9FB5-C24F-9CA1-15F71FB96FBB}">
      <dsp:nvSpPr>
        <dsp:cNvPr id="0" name=""/>
        <dsp:cNvSpPr/>
      </dsp:nvSpPr>
      <dsp:spPr>
        <a:xfrm>
          <a:off x="5091509" y="469226"/>
          <a:ext cx="4164809" cy="2644654"/>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 modelId="{3B5D151A-CC4D-C748-91F8-35E3079B550A}">
      <dsp:nvSpPr>
        <dsp:cNvPr id="0" name=""/>
        <dsp:cNvSpPr/>
      </dsp:nvSpPr>
      <dsp:spPr>
        <a:xfrm>
          <a:off x="5554265" y="908844"/>
          <a:ext cx="4164809" cy="2644654"/>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s-AR" sz="3000" kern="1200"/>
            <a:t>Para eso, existen diversos recursos que se pueden utilizar como encuestas, informes especiales, herramientas digitales y visuales. </a:t>
          </a:r>
          <a:endParaRPr lang="en-US" sz="3000" kern="1200"/>
        </a:p>
      </dsp:txBody>
      <dsp:txXfrm>
        <a:off x="5631724" y="986303"/>
        <a:ext cx="4009891" cy="248973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F4C883-9D69-B543-8193-C3DE64DD7586}">
      <dsp:nvSpPr>
        <dsp:cNvPr id="0" name=""/>
        <dsp:cNvSpPr/>
      </dsp:nvSpPr>
      <dsp:spPr>
        <a:xfrm>
          <a:off x="7657" y="1932243"/>
          <a:ext cx="2288654" cy="2016876"/>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kern="1200" dirty="0"/>
            <a:t>Uno de los principales problemas al escribir sobre cambio climático son las siglas y los tecnicismos </a:t>
          </a:r>
        </a:p>
      </dsp:txBody>
      <dsp:txXfrm>
        <a:off x="66729" y="1991315"/>
        <a:ext cx="2170510" cy="1898732"/>
      </dsp:txXfrm>
    </dsp:sp>
    <dsp:sp modelId="{648AC124-079A-9E40-8660-E1DC437157D7}">
      <dsp:nvSpPr>
        <dsp:cNvPr id="0" name=""/>
        <dsp:cNvSpPr/>
      </dsp:nvSpPr>
      <dsp:spPr>
        <a:xfrm>
          <a:off x="2525176" y="2656888"/>
          <a:ext cx="485194" cy="56758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200150">
            <a:lnSpc>
              <a:spcPct val="90000"/>
            </a:lnSpc>
            <a:spcBef>
              <a:spcPct val="0"/>
            </a:spcBef>
            <a:spcAft>
              <a:spcPct val="35000"/>
            </a:spcAft>
            <a:buNone/>
          </a:pPr>
          <a:endParaRPr lang="es-ES" sz="2700" kern="1200"/>
        </a:p>
      </dsp:txBody>
      <dsp:txXfrm>
        <a:off x="2525176" y="2770405"/>
        <a:ext cx="339636" cy="340552"/>
      </dsp:txXfrm>
    </dsp:sp>
    <dsp:sp modelId="{665EBD6B-5050-D344-9848-CAD561463C6A}">
      <dsp:nvSpPr>
        <dsp:cNvPr id="0" name=""/>
        <dsp:cNvSpPr/>
      </dsp:nvSpPr>
      <dsp:spPr>
        <a:xfrm>
          <a:off x="3211772" y="1932243"/>
          <a:ext cx="2288654" cy="2016876"/>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kern="1200" dirty="0"/>
            <a:t>Ningún lector entiende esas siglas, por lo que debemos evitarlas y si las usamos explicar que significan</a:t>
          </a:r>
        </a:p>
      </dsp:txBody>
      <dsp:txXfrm>
        <a:off x="3270844" y="1991315"/>
        <a:ext cx="2170510" cy="1898732"/>
      </dsp:txXfrm>
    </dsp:sp>
    <dsp:sp modelId="{75F7F495-475F-A44B-B6EC-7D9E38303D0F}">
      <dsp:nvSpPr>
        <dsp:cNvPr id="0" name=""/>
        <dsp:cNvSpPr/>
      </dsp:nvSpPr>
      <dsp:spPr>
        <a:xfrm>
          <a:off x="5729292" y="2656888"/>
          <a:ext cx="485194" cy="56758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200150">
            <a:lnSpc>
              <a:spcPct val="90000"/>
            </a:lnSpc>
            <a:spcBef>
              <a:spcPct val="0"/>
            </a:spcBef>
            <a:spcAft>
              <a:spcPct val="35000"/>
            </a:spcAft>
            <a:buNone/>
          </a:pPr>
          <a:endParaRPr lang="es-ES" sz="2700" kern="1200"/>
        </a:p>
      </dsp:txBody>
      <dsp:txXfrm>
        <a:off x="5729292" y="2770405"/>
        <a:ext cx="339636" cy="340552"/>
      </dsp:txXfrm>
    </dsp:sp>
    <dsp:sp modelId="{C2C3F2E6-714F-DF4B-BD37-0AF00C12866B}">
      <dsp:nvSpPr>
        <dsp:cNvPr id="0" name=""/>
        <dsp:cNvSpPr/>
      </dsp:nvSpPr>
      <dsp:spPr>
        <a:xfrm>
          <a:off x="6415888" y="1932243"/>
          <a:ext cx="2288654" cy="2016876"/>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kern="1200" dirty="0"/>
            <a:t>Países Anexo I, Pérdidas y Daños y G77 son sólo algunas de ellas</a:t>
          </a:r>
        </a:p>
      </dsp:txBody>
      <dsp:txXfrm>
        <a:off x="6474960" y="1991315"/>
        <a:ext cx="2170510" cy="189873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07AB92E-2073-E840-8869-BDB172D41BDA}">
      <dsp:nvSpPr>
        <dsp:cNvPr id="0" name=""/>
        <dsp:cNvSpPr/>
      </dsp:nvSpPr>
      <dsp:spPr>
        <a:xfrm>
          <a:off x="1186" y="469226"/>
          <a:ext cx="4164809" cy="2644654"/>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 modelId="{FBF639CF-38FA-A04F-A876-12B1757E540B}">
      <dsp:nvSpPr>
        <dsp:cNvPr id="0" name=""/>
        <dsp:cNvSpPr/>
      </dsp:nvSpPr>
      <dsp:spPr>
        <a:xfrm>
          <a:off x="463943" y="908844"/>
          <a:ext cx="4164809" cy="2644654"/>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s-AR" sz="2400" kern="1200"/>
            <a:t>Entrevistar a ciudadanos comunes y darle voz a los más vulnerables al cambio climático es una tarea importante para los periodistas, especialmente en los países en desarrollo.</a:t>
          </a:r>
          <a:endParaRPr lang="en-US" sz="2400" kern="1200"/>
        </a:p>
      </dsp:txBody>
      <dsp:txXfrm>
        <a:off x="541402" y="986303"/>
        <a:ext cx="4009891" cy="2489736"/>
      </dsp:txXfrm>
    </dsp:sp>
    <dsp:sp modelId="{ACC036F5-BC50-2B41-A241-E5A6276E500B}">
      <dsp:nvSpPr>
        <dsp:cNvPr id="0" name=""/>
        <dsp:cNvSpPr/>
      </dsp:nvSpPr>
      <dsp:spPr>
        <a:xfrm>
          <a:off x="5091509" y="469226"/>
          <a:ext cx="4164809" cy="2644654"/>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 modelId="{8A49741B-0B0F-D942-A7B6-FB37B7BD20BF}">
      <dsp:nvSpPr>
        <dsp:cNvPr id="0" name=""/>
        <dsp:cNvSpPr/>
      </dsp:nvSpPr>
      <dsp:spPr>
        <a:xfrm>
          <a:off x="5554265" y="908844"/>
          <a:ext cx="4164809" cy="2644654"/>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s-AR" sz="2400" kern="1200"/>
            <a:t>Las comunidades más pobres son las que enfrentan mayores riesgos al cambio climático. Tienen pocos recursos para adaptarse. Sin embargo, suelen no ser incluidas en las historias climáticas</a:t>
          </a:r>
          <a:endParaRPr lang="en-US" sz="2400" kern="1200"/>
        </a:p>
      </dsp:txBody>
      <dsp:txXfrm>
        <a:off x="5631724" y="986303"/>
        <a:ext cx="4009891" cy="248973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8D99DE-F1DF-493A-827A-FE6AFF957CDC}">
      <dsp:nvSpPr>
        <dsp:cNvPr id="0" name=""/>
        <dsp:cNvSpPr/>
      </dsp:nvSpPr>
      <dsp:spPr>
        <a:xfrm>
          <a:off x="0" y="603"/>
          <a:ext cx="6596063" cy="1411623"/>
        </a:xfrm>
        <a:prstGeom prst="roundRect">
          <a:avLst>
            <a:gd name="adj" fmla="val 10000"/>
          </a:avLst>
        </a:prstGeom>
        <a:solidFill>
          <a:schemeClr val="bg1">
            <a:lumMod val="95000"/>
            <a:hueOff val="0"/>
            <a:satOff val="0"/>
            <a:lumOff val="0"/>
            <a:alphaOff val="0"/>
          </a:schemeClr>
        </a:solidFill>
        <a:ln>
          <a:noFill/>
        </a:ln>
        <a:effectLst>
          <a:outerShdw blurRad="50800" dist="12700" dir="5400000" algn="ctr" rotWithShape="0">
            <a:srgbClr val="000000">
              <a:alpha val="50000"/>
            </a:srgbClr>
          </a:outerShdw>
        </a:effectLst>
      </dsp:spPr>
      <dsp:style>
        <a:lnRef idx="0">
          <a:scrgbClr r="0" g="0" b="0"/>
        </a:lnRef>
        <a:fillRef idx="1">
          <a:scrgbClr r="0" g="0" b="0"/>
        </a:fillRef>
        <a:effectRef idx="2">
          <a:scrgbClr r="0" g="0" b="0"/>
        </a:effectRef>
        <a:fontRef idx="minor"/>
      </dsp:style>
    </dsp:sp>
    <dsp:sp modelId="{86E9829A-C8C0-488F-B594-45A67AA27116}">
      <dsp:nvSpPr>
        <dsp:cNvPr id="0" name=""/>
        <dsp:cNvSpPr/>
      </dsp:nvSpPr>
      <dsp:spPr>
        <a:xfrm>
          <a:off x="427016" y="318218"/>
          <a:ext cx="776392" cy="77639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a:effectLst>
          <a:outerShdw blurRad="50800" dist="12700" dir="5400000" algn="ctr" rotWithShape="0">
            <a:srgbClr val="000000">
              <a:alpha val="50000"/>
            </a:srgbClr>
          </a:outerShdw>
        </a:effectLst>
      </dsp:spPr>
      <dsp:style>
        <a:lnRef idx="0">
          <a:scrgbClr r="0" g="0" b="0"/>
        </a:lnRef>
        <a:fillRef idx="3">
          <a:scrgbClr r="0" g="0" b="0"/>
        </a:fillRef>
        <a:effectRef idx="2">
          <a:scrgbClr r="0" g="0" b="0"/>
        </a:effectRef>
        <a:fontRef idx="minor">
          <a:schemeClr val="lt1"/>
        </a:fontRef>
      </dsp:style>
    </dsp:sp>
    <dsp:sp modelId="{649647DF-E7D7-4EEB-9C40-E227BA9D105F}">
      <dsp:nvSpPr>
        <dsp:cNvPr id="0" name=""/>
        <dsp:cNvSpPr/>
      </dsp:nvSpPr>
      <dsp:spPr>
        <a:xfrm>
          <a:off x="1630424" y="603"/>
          <a:ext cx="4965638" cy="14116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9397" tIns="149397" rIns="149397" bIns="149397" numCol="1" spcCol="1270" anchor="ctr" anchorCtr="0">
          <a:noAutofit/>
        </a:bodyPr>
        <a:lstStyle/>
        <a:p>
          <a:pPr marL="0" lvl="0" indent="0" algn="l" defTabSz="800100">
            <a:lnSpc>
              <a:spcPct val="90000"/>
            </a:lnSpc>
            <a:spcBef>
              <a:spcPct val="0"/>
            </a:spcBef>
            <a:spcAft>
              <a:spcPct val="35000"/>
            </a:spcAft>
            <a:buNone/>
          </a:pPr>
          <a:r>
            <a:rPr lang="es-AR" sz="1800" kern="1200"/>
            <a:t>Muchos de los impactos climáticos proyectados pueden ser también causados por cambios ambientales locales como deforestación, obras de infraestructura y caza de animales no sostenible</a:t>
          </a:r>
          <a:endParaRPr lang="en-US" sz="1800" kern="1200"/>
        </a:p>
      </dsp:txBody>
      <dsp:txXfrm>
        <a:off x="1630424" y="603"/>
        <a:ext cx="4965638" cy="1411623"/>
      </dsp:txXfrm>
    </dsp:sp>
    <dsp:sp modelId="{EB3AC42C-9307-4D54-B554-9120C4DA352E}">
      <dsp:nvSpPr>
        <dsp:cNvPr id="0" name=""/>
        <dsp:cNvSpPr/>
      </dsp:nvSpPr>
      <dsp:spPr>
        <a:xfrm>
          <a:off x="0" y="1765132"/>
          <a:ext cx="6596063" cy="1411623"/>
        </a:xfrm>
        <a:prstGeom prst="roundRect">
          <a:avLst>
            <a:gd name="adj" fmla="val 10000"/>
          </a:avLst>
        </a:prstGeom>
        <a:solidFill>
          <a:schemeClr val="bg1">
            <a:lumMod val="95000"/>
            <a:hueOff val="0"/>
            <a:satOff val="0"/>
            <a:lumOff val="0"/>
            <a:alphaOff val="0"/>
          </a:schemeClr>
        </a:solidFill>
        <a:ln>
          <a:noFill/>
        </a:ln>
        <a:effectLst>
          <a:outerShdw blurRad="50800" dist="12700" dir="5400000" algn="ctr" rotWithShape="0">
            <a:srgbClr val="000000">
              <a:alpha val="50000"/>
            </a:srgbClr>
          </a:outerShdw>
        </a:effectLst>
      </dsp:spPr>
      <dsp:style>
        <a:lnRef idx="0">
          <a:scrgbClr r="0" g="0" b="0"/>
        </a:lnRef>
        <a:fillRef idx="1">
          <a:scrgbClr r="0" g="0" b="0"/>
        </a:fillRef>
        <a:effectRef idx="2">
          <a:scrgbClr r="0" g="0" b="0"/>
        </a:effectRef>
        <a:fontRef idx="minor"/>
      </dsp:style>
    </dsp:sp>
    <dsp:sp modelId="{3F6CE1D4-1CF2-463A-B9B2-79AFCE5728C0}">
      <dsp:nvSpPr>
        <dsp:cNvPr id="0" name=""/>
        <dsp:cNvSpPr/>
      </dsp:nvSpPr>
      <dsp:spPr>
        <a:xfrm>
          <a:off x="427016" y="2082747"/>
          <a:ext cx="776392" cy="77639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a:effectLst>
          <a:outerShdw blurRad="50800" dist="12700" dir="5400000" algn="ctr" rotWithShape="0">
            <a:srgbClr val="000000">
              <a:alpha val="50000"/>
            </a:srgbClr>
          </a:outerShdw>
        </a:effectLst>
      </dsp:spPr>
      <dsp:style>
        <a:lnRef idx="0">
          <a:scrgbClr r="0" g="0" b="0"/>
        </a:lnRef>
        <a:fillRef idx="3">
          <a:scrgbClr r="0" g="0" b="0"/>
        </a:fillRef>
        <a:effectRef idx="2">
          <a:scrgbClr r="0" g="0" b="0"/>
        </a:effectRef>
        <a:fontRef idx="minor">
          <a:schemeClr val="lt1"/>
        </a:fontRef>
      </dsp:style>
    </dsp:sp>
    <dsp:sp modelId="{2A94962D-CD1A-4322-B911-FF1449608C31}">
      <dsp:nvSpPr>
        <dsp:cNvPr id="0" name=""/>
        <dsp:cNvSpPr/>
      </dsp:nvSpPr>
      <dsp:spPr>
        <a:xfrm>
          <a:off x="1630424" y="1765132"/>
          <a:ext cx="4965638" cy="14116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9397" tIns="149397" rIns="149397" bIns="149397" numCol="1" spcCol="1270" anchor="ctr" anchorCtr="0">
          <a:noAutofit/>
        </a:bodyPr>
        <a:lstStyle/>
        <a:p>
          <a:pPr marL="0" lvl="0" indent="0" algn="l" defTabSz="800100">
            <a:lnSpc>
              <a:spcPct val="90000"/>
            </a:lnSpc>
            <a:spcBef>
              <a:spcPct val="0"/>
            </a:spcBef>
            <a:spcAft>
              <a:spcPct val="35000"/>
            </a:spcAft>
            <a:buNone/>
          </a:pPr>
          <a:r>
            <a:rPr lang="es-AR" sz="1800" kern="1200"/>
            <a:t>Por eso, es importante revisar los cambios ambientales locales e investigar su relación con fenómenos globales. No se debe asumir que son motivo del cambio climático</a:t>
          </a:r>
          <a:endParaRPr lang="en-US" sz="1800" kern="1200"/>
        </a:p>
      </dsp:txBody>
      <dsp:txXfrm>
        <a:off x="1630424" y="1765132"/>
        <a:ext cx="4965638" cy="1411623"/>
      </dsp:txXfrm>
    </dsp:sp>
    <dsp:sp modelId="{1DF7AA0E-BB51-47BD-BF1A-D8E9981B831F}">
      <dsp:nvSpPr>
        <dsp:cNvPr id="0" name=""/>
        <dsp:cNvSpPr/>
      </dsp:nvSpPr>
      <dsp:spPr>
        <a:xfrm>
          <a:off x="0" y="3529661"/>
          <a:ext cx="6596063" cy="1411623"/>
        </a:xfrm>
        <a:prstGeom prst="roundRect">
          <a:avLst>
            <a:gd name="adj" fmla="val 10000"/>
          </a:avLst>
        </a:prstGeom>
        <a:solidFill>
          <a:schemeClr val="bg1">
            <a:lumMod val="95000"/>
            <a:hueOff val="0"/>
            <a:satOff val="0"/>
            <a:lumOff val="0"/>
            <a:alphaOff val="0"/>
          </a:schemeClr>
        </a:solidFill>
        <a:ln>
          <a:noFill/>
        </a:ln>
        <a:effectLst>
          <a:outerShdw blurRad="50800" dist="12700" dir="5400000" algn="ctr" rotWithShape="0">
            <a:srgbClr val="000000">
              <a:alpha val="50000"/>
            </a:srgbClr>
          </a:outerShdw>
        </a:effectLst>
      </dsp:spPr>
      <dsp:style>
        <a:lnRef idx="0">
          <a:scrgbClr r="0" g="0" b="0"/>
        </a:lnRef>
        <a:fillRef idx="1">
          <a:scrgbClr r="0" g="0" b="0"/>
        </a:fillRef>
        <a:effectRef idx="2">
          <a:scrgbClr r="0" g="0" b="0"/>
        </a:effectRef>
        <a:fontRef idx="minor"/>
      </dsp:style>
    </dsp:sp>
    <dsp:sp modelId="{E6F70258-0024-4FEF-85AA-30DE256AD3FC}">
      <dsp:nvSpPr>
        <dsp:cNvPr id="0" name=""/>
        <dsp:cNvSpPr/>
      </dsp:nvSpPr>
      <dsp:spPr>
        <a:xfrm>
          <a:off x="427016" y="3847276"/>
          <a:ext cx="776392" cy="77639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a:effectLst>
          <a:outerShdw blurRad="50800" dist="12700" dir="5400000" algn="ctr" rotWithShape="0">
            <a:srgbClr val="000000">
              <a:alpha val="50000"/>
            </a:srgbClr>
          </a:outerShdw>
        </a:effectLst>
      </dsp:spPr>
      <dsp:style>
        <a:lnRef idx="0">
          <a:scrgbClr r="0" g="0" b="0"/>
        </a:lnRef>
        <a:fillRef idx="3">
          <a:scrgbClr r="0" g="0" b="0"/>
        </a:fillRef>
        <a:effectRef idx="2">
          <a:scrgbClr r="0" g="0" b="0"/>
        </a:effectRef>
        <a:fontRef idx="minor">
          <a:schemeClr val="lt1"/>
        </a:fontRef>
      </dsp:style>
    </dsp:sp>
    <dsp:sp modelId="{5E3886FD-0C43-4FA9-B23C-867C65C912AA}">
      <dsp:nvSpPr>
        <dsp:cNvPr id="0" name=""/>
        <dsp:cNvSpPr/>
      </dsp:nvSpPr>
      <dsp:spPr>
        <a:xfrm>
          <a:off x="1630424" y="3529661"/>
          <a:ext cx="4965638" cy="14116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9397" tIns="149397" rIns="149397" bIns="149397" numCol="1" spcCol="1270" anchor="ctr" anchorCtr="0">
          <a:noAutofit/>
        </a:bodyPr>
        <a:lstStyle/>
        <a:p>
          <a:pPr marL="0" lvl="0" indent="0" algn="l" defTabSz="800100">
            <a:lnSpc>
              <a:spcPct val="90000"/>
            </a:lnSpc>
            <a:spcBef>
              <a:spcPct val="0"/>
            </a:spcBef>
            <a:spcAft>
              <a:spcPct val="35000"/>
            </a:spcAft>
            <a:buNone/>
          </a:pPr>
          <a:r>
            <a:rPr lang="es-AR" sz="1800" kern="1200"/>
            <a:t>Desafortunadamente, no siempre hay respuestas claras. Por eso, se debe dar un contexto apropiado a las notas y explicar la incertidumbre</a:t>
          </a:r>
          <a:endParaRPr lang="en-US" sz="1800" kern="1200"/>
        </a:p>
      </dsp:txBody>
      <dsp:txXfrm>
        <a:off x="1630424" y="3529661"/>
        <a:ext cx="4965638" cy="1411623"/>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0B7B1B-79D3-A045-8637-922328877314}">
      <dsp:nvSpPr>
        <dsp:cNvPr id="0" name=""/>
        <dsp:cNvSpPr/>
      </dsp:nvSpPr>
      <dsp:spPr>
        <a:xfrm>
          <a:off x="1186" y="67784"/>
          <a:ext cx="3887155" cy="3887155"/>
        </a:xfrm>
        <a:prstGeom prst="ellipse">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r>
            <a:rPr lang="es-AR" sz="2600" kern="1200"/>
            <a:t>Cómo pagar por la mitigación y la adaptación del cambio climático en los países en desarrollo ya es un tema controversial y de debate.</a:t>
          </a:r>
          <a:endParaRPr lang="en-US" sz="2600" kern="1200"/>
        </a:p>
      </dsp:txBody>
      <dsp:txXfrm>
        <a:off x="570447" y="637045"/>
        <a:ext cx="2748633" cy="2748633"/>
      </dsp:txXfrm>
    </dsp:sp>
    <dsp:sp modelId="{D0E8037D-1B63-B741-AA54-B7977A3E4CA7}">
      <dsp:nvSpPr>
        <dsp:cNvPr id="0" name=""/>
        <dsp:cNvSpPr/>
      </dsp:nvSpPr>
      <dsp:spPr>
        <a:xfrm rot="5400000">
          <a:off x="4209032" y="1496314"/>
          <a:ext cx="1360504" cy="1030096"/>
        </a:xfrm>
        <a:prstGeom prst="triangl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3EB375F-65B3-C146-B2B1-3602A8D6FDB3}">
      <dsp:nvSpPr>
        <dsp:cNvPr id="0" name=""/>
        <dsp:cNvSpPr/>
      </dsp:nvSpPr>
      <dsp:spPr>
        <a:xfrm>
          <a:off x="5831919" y="67784"/>
          <a:ext cx="3887155" cy="3887155"/>
        </a:xfrm>
        <a:prstGeom prst="ellipse">
          <a:avLst/>
        </a:prstGeom>
        <a:solidFill>
          <a:schemeClr val="accent2">
            <a:hueOff val="-1323373"/>
            <a:satOff val="1492"/>
            <a:lumOff val="353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r>
            <a:rPr lang="es-AR" sz="2600" kern="1200"/>
            <a:t>Enfocarse en estos temas es una buena manera de hacer las historias más locales y darles un foco más duro</a:t>
          </a:r>
          <a:endParaRPr lang="en-US" sz="2600" kern="1200"/>
        </a:p>
      </dsp:txBody>
      <dsp:txXfrm>
        <a:off x="6401180" y="637045"/>
        <a:ext cx="2748633" cy="2748633"/>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83FB609-E35E-428B-A2E4-EC61566D9F37}">
      <dsp:nvSpPr>
        <dsp:cNvPr id="0" name=""/>
        <dsp:cNvSpPr/>
      </dsp:nvSpPr>
      <dsp:spPr>
        <a:xfrm>
          <a:off x="0" y="600"/>
          <a:ext cx="5641974" cy="140572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376A49B-E650-41F9-8A00-2FEFBA8C0458}">
      <dsp:nvSpPr>
        <dsp:cNvPr id="0" name=""/>
        <dsp:cNvSpPr/>
      </dsp:nvSpPr>
      <dsp:spPr>
        <a:xfrm>
          <a:off x="425232" y="316889"/>
          <a:ext cx="773150" cy="77315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0844060-2AD2-40D6-B0FB-BCC8F2FECAF8}">
      <dsp:nvSpPr>
        <dsp:cNvPr id="0" name=""/>
        <dsp:cNvSpPr/>
      </dsp:nvSpPr>
      <dsp:spPr>
        <a:xfrm>
          <a:off x="1623616" y="600"/>
          <a:ext cx="4018358" cy="14057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8773" tIns="148773" rIns="148773" bIns="148773" numCol="1" spcCol="1270" anchor="ctr" anchorCtr="0">
          <a:noAutofit/>
        </a:bodyPr>
        <a:lstStyle/>
        <a:p>
          <a:pPr marL="0" lvl="0" indent="0" algn="l" defTabSz="800100">
            <a:lnSpc>
              <a:spcPct val="100000"/>
            </a:lnSpc>
            <a:spcBef>
              <a:spcPct val="0"/>
            </a:spcBef>
            <a:spcAft>
              <a:spcPct val="35000"/>
            </a:spcAft>
            <a:buNone/>
          </a:pPr>
          <a:r>
            <a:rPr lang="es-ES" sz="1800" kern="1200" dirty="0" err="1"/>
            <a:t>Flickr</a:t>
          </a:r>
          <a:endParaRPr lang="es-ES" sz="1800" kern="1200" dirty="0"/>
        </a:p>
        <a:p>
          <a:pPr marL="0" lvl="0" indent="0" algn="l" defTabSz="800100">
            <a:lnSpc>
              <a:spcPct val="100000"/>
            </a:lnSpc>
            <a:spcBef>
              <a:spcPct val="0"/>
            </a:spcBef>
            <a:spcAft>
              <a:spcPct val="35000"/>
            </a:spcAft>
            <a:buNone/>
          </a:pPr>
          <a:r>
            <a:rPr lang="es-ES" sz="1800" kern="1200" dirty="0"/>
            <a:t>Usuario “</a:t>
          </a:r>
          <a:r>
            <a:rPr lang="es-ES" sz="1800" kern="1200" dirty="0" err="1"/>
            <a:t>Unclimatechange</a:t>
          </a:r>
          <a:r>
            <a:rPr lang="es-ES" sz="1800" kern="1200" dirty="0"/>
            <a:t>”</a:t>
          </a:r>
        </a:p>
      </dsp:txBody>
      <dsp:txXfrm>
        <a:off x="1623616" y="600"/>
        <a:ext cx="4018358" cy="1405728"/>
      </dsp:txXfrm>
    </dsp:sp>
    <dsp:sp modelId="{F0AED8E5-FCC0-4377-AB70-25CFB11881A6}">
      <dsp:nvSpPr>
        <dsp:cNvPr id="0" name=""/>
        <dsp:cNvSpPr/>
      </dsp:nvSpPr>
      <dsp:spPr>
        <a:xfrm>
          <a:off x="0" y="1757760"/>
          <a:ext cx="5641974" cy="140572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662E0CD-1614-455F-A05B-AE6327041226}">
      <dsp:nvSpPr>
        <dsp:cNvPr id="0" name=""/>
        <dsp:cNvSpPr/>
      </dsp:nvSpPr>
      <dsp:spPr>
        <a:xfrm>
          <a:off x="425232" y="2074049"/>
          <a:ext cx="773150" cy="77315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420D82A-5754-4294-943F-8E0AC0C63752}">
      <dsp:nvSpPr>
        <dsp:cNvPr id="0" name=""/>
        <dsp:cNvSpPr/>
      </dsp:nvSpPr>
      <dsp:spPr>
        <a:xfrm>
          <a:off x="1623616" y="1757760"/>
          <a:ext cx="4018358" cy="14057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8773" tIns="148773" rIns="148773" bIns="148773" numCol="1" spcCol="1270" anchor="ctr" anchorCtr="0">
          <a:noAutofit/>
        </a:bodyPr>
        <a:lstStyle/>
        <a:p>
          <a:pPr marL="0" lvl="0" indent="0" algn="l" defTabSz="800100">
            <a:lnSpc>
              <a:spcPct val="100000"/>
            </a:lnSpc>
            <a:spcBef>
              <a:spcPct val="0"/>
            </a:spcBef>
            <a:spcAft>
              <a:spcPct val="35000"/>
            </a:spcAft>
            <a:buNone/>
          </a:pPr>
          <a:r>
            <a:rPr lang="es-ES" sz="1800" kern="1200" dirty="0" err="1"/>
            <a:t>Climate</a:t>
          </a:r>
          <a:r>
            <a:rPr lang="es-ES" sz="1800" kern="1200" dirty="0"/>
            <a:t> </a:t>
          </a:r>
          <a:r>
            <a:rPr lang="es-ES" sz="1800" kern="1200" dirty="0" err="1"/>
            <a:t>visuals</a:t>
          </a:r>
          <a:endParaRPr lang="es-ES" sz="1800" kern="1200" dirty="0"/>
        </a:p>
        <a:p>
          <a:pPr marL="0" lvl="0" indent="0" algn="l" defTabSz="800100">
            <a:lnSpc>
              <a:spcPct val="100000"/>
            </a:lnSpc>
            <a:spcBef>
              <a:spcPct val="0"/>
            </a:spcBef>
            <a:spcAft>
              <a:spcPct val="35000"/>
            </a:spcAft>
            <a:buNone/>
          </a:pPr>
          <a:r>
            <a:rPr lang="es-ES" sz="1800" kern="1200" dirty="0"/>
            <a:t>(No todas son CC)</a:t>
          </a:r>
        </a:p>
      </dsp:txBody>
      <dsp:txXfrm>
        <a:off x="1623616" y="1757760"/>
        <a:ext cx="4018358" cy="1405728"/>
      </dsp:txXfrm>
    </dsp:sp>
    <dsp:sp modelId="{571FFB4C-EB9B-4AED-A8A5-F4516D256338}">
      <dsp:nvSpPr>
        <dsp:cNvPr id="0" name=""/>
        <dsp:cNvSpPr/>
      </dsp:nvSpPr>
      <dsp:spPr>
        <a:xfrm>
          <a:off x="0" y="3514921"/>
          <a:ext cx="5641974" cy="140572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9B5351C-82AC-4DFA-99DF-4D26B66E663C}">
      <dsp:nvSpPr>
        <dsp:cNvPr id="0" name=""/>
        <dsp:cNvSpPr/>
      </dsp:nvSpPr>
      <dsp:spPr>
        <a:xfrm>
          <a:off x="425232" y="3831209"/>
          <a:ext cx="773150" cy="77315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0299FE0-3A78-42C5-9C18-2B2F8EB35D38}">
      <dsp:nvSpPr>
        <dsp:cNvPr id="0" name=""/>
        <dsp:cNvSpPr/>
      </dsp:nvSpPr>
      <dsp:spPr>
        <a:xfrm>
          <a:off x="1623616" y="3514921"/>
          <a:ext cx="4018358" cy="14057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8773" tIns="148773" rIns="148773" bIns="148773" numCol="1" spcCol="1270" anchor="ctr" anchorCtr="0">
          <a:noAutofit/>
        </a:bodyPr>
        <a:lstStyle/>
        <a:p>
          <a:pPr marL="0" lvl="0" indent="0" algn="l" defTabSz="800100">
            <a:lnSpc>
              <a:spcPct val="100000"/>
            </a:lnSpc>
            <a:spcBef>
              <a:spcPct val="0"/>
            </a:spcBef>
            <a:spcAft>
              <a:spcPct val="35000"/>
            </a:spcAft>
            <a:buNone/>
          </a:pPr>
          <a:r>
            <a:rPr lang="es-ES" sz="1800" kern="1200"/>
            <a:t>https://ccsearch.creativecommons.org/</a:t>
          </a:r>
        </a:p>
      </dsp:txBody>
      <dsp:txXfrm>
        <a:off x="1623616" y="3514921"/>
        <a:ext cx="4018358" cy="1405728"/>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FB462F-64F7-7147-97FE-ECC3F759BE54}">
      <dsp:nvSpPr>
        <dsp:cNvPr id="0" name=""/>
        <dsp:cNvSpPr/>
      </dsp:nvSpPr>
      <dsp:spPr>
        <a:xfrm>
          <a:off x="1186" y="469226"/>
          <a:ext cx="4164809" cy="2644654"/>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1C510A5-57E0-6249-8F77-9D23987E3D02}">
      <dsp:nvSpPr>
        <dsp:cNvPr id="0" name=""/>
        <dsp:cNvSpPr/>
      </dsp:nvSpPr>
      <dsp:spPr>
        <a:xfrm>
          <a:off x="463943" y="908844"/>
          <a:ext cx="4164809" cy="2644654"/>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s-AR" sz="2600" kern="1200"/>
            <a:t>Hay muchos que muestran dudas sobre el cambio climático y tratarán de influir en la información publicada, como la industria de los combustibles fósiles. </a:t>
          </a:r>
          <a:endParaRPr lang="en-US" sz="2600" kern="1200"/>
        </a:p>
      </dsp:txBody>
      <dsp:txXfrm>
        <a:off x="541402" y="986303"/>
        <a:ext cx="4009891" cy="2489736"/>
      </dsp:txXfrm>
    </dsp:sp>
    <dsp:sp modelId="{9FC96CC8-562A-BD4F-80AA-1A088D140547}">
      <dsp:nvSpPr>
        <dsp:cNvPr id="0" name=""/>
        <dsp:cNvSpPr/>
      </dsp:nvSpPr>
      <dsp:spPr>
        <a:xfrm>
          <a:off x="5091509" y="469226"/>
          <a:ext cx="4164809" cy="2644654"/>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A2C4D8F-936A-1249-A5F1-D2BA89BD486E}">
      <dsp:nvSpPr>
        <dsp:cNvPr id="0" name=""/>
        <dsp:cNvSpPr/>
      </dsp:nvSpPr>
      <dsp:spPr>
        <a:xfrm>
          <a:off x="5554265" y="908844"/>
          <a:ext cx="4164809" cy="2644654"/>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s-AR" sz="2600" kern="1200"/>
            <a:t>Es por eso que el periodista deberá analizar cuál información y dato es verdadero y cual no, al igual que analizarlo apropiadamente</a:t>
          </a:r>
          <a:endParaRPr lang="en-US" sz="2600" kern="1200"/>
        </a:p>
      </dsp:txBody>
      <dsp:txXfrm>
        <a:off x="5631724" y="986303"/>
        <a:ext cx="4009891" cy="2489736"/>
      </dsp:txXfrm>
    </dsp:sp>
  </dsp:spTree>
</dsp:drawing>
</file>

<file path=ppt/diagrams/layout1.xml><?xml version="1.0" encoding="utf-8"?>
<dgm:layoutDef xmlns:dgm="http://schemas.openxmlformats.org/drawingml/2006/diagram" xmlns:a="http://schemas.openxmlformats.org/drawingml/2006/main" uniqueId="urn:microsoft.com/office/officeart/2005/8/layout/bProcess2">
  <dgm:title val=""/>
  <dgm:desc val=""/>
  <dgm:catLst>
    <dgm:cat type="process" pri="24000"/>
  </dgm:catLst>
  <dgm:sampData>
    <dgm:dataModel>
      <dgm:ptLst>
        <dgm:pt modelId="0" type="doc"/>
        <dgm:pt modelId="1">
          <dgm:prSet phldr="1"/>
        </dgm:pt>
        <dgm:pt modelId="2">
          <dgm:prSet phldr="1"/>
        </dgm:pt>
        <dgm:pt modelId="3">
          <dgm:prSet phldr="1"/>
        </dgm:pt>
        <dgm:pt modelId="4">
          <dgm:prSet phldr="1"/>
        </dgm:pt>
        <dgm:pt modelId="5">
          <dgm:prSet phldr="1"/>
        </dgm:pt>
        <dgm:pt modelId="6">
          <dgm:prSet phldr="1"/>
        </dgm:pt>
        <dgm:pt modelId="7">
          <dgm:prSet phldr="1"/>
        </dgm:pt>
        <dgm:pt modelId="8">
          <dgm:prSet phldr="1"/>
        </dgm:pt>
        <dgm:pt modelId="9">
          <dgm:prSet phldr="1"/>
        </dgm:pt>
      </dgm:ptLst>
      <dgm:cxnLst>
        <dgm:cxn modelId="10" srcId="0" destId="1" srcOrd="0" destOrd="0"/>
        <dgm:cxn modelId="11" srcId="0" destId="2" srcOrd="1" destOrd="0"/>
        <dgm:cxn modelId="12" srcId="0" destId="3" srcOrd="2" destOrd="0"/>
        <dgm:cxn modelId="13" srcId="0" destId="4" srcOrd="3" destOrd="0"/>
        <dgm:cxn modelId="14" srcId="0" destId="5" srcOrd="4" destOrd="0"/>
        <dgm:cxn modelId="15" srcId="0" destId="6" srcOrd="5" destOrd="0"/>
        <dgm:cxn modelId="16" srcId="0" destId="7" srcOrd="6" destOrd="0"/>
        <dgm:cxn modelId="17" srcId="0" destId="8" srcOrd="7" destOrd="0"/>
        <dgm:cxn modelId="18" srcId="0" destId="9" srcOrd="8"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dgm:varLst>
    <dgm:choose name="Name0">
      <dgm:if name="Name1" func="var" arg="dir" op="equ" val="norm">
        <dgm:alg type="snake">
          <dgm:param type="grDir" val="tL"/>
          <dgm:param type="flowDir" val="col"/>
          <dgm:param type="contDir" val="revDir"/>
        </dgm:alg>
      </dgm:if>
      <dgm:else name="Name2">
        <dgm:alg type="snake">
          <dgm:param type="grDir" val="tR"/>
          <dgm:param type="flowDir" val="col"/>
          <dgm:param type="contDir" val="revDir"/>
        </dgm:alg>
      </dgm:else>
    </dgm:choose>
    <dgm:shape xmlns:r="http://schemas.openxmlformats.org/officeDocument/2006/relationships" r:blip="">
      <dgm:adjLst/>
    </dgm:shape>
    <dgm:presOf/>
    <dgm:constrLst>
      <dgm:constr type="w" for="ch" forName="firstNode" refType="w"/>
      <dgm:constr type="w" for="ch" forName="lastNode" refType="w" refFor="ch" refForName="firstNode" op="equ"/>
      <dgm:constr type="w" for="ch" forName="middleNode" refType="w" refFor="ch" refForName="firstNode" op="equ"/>
      <dgm:constr type="h" for="ch" ptType="sibTrans" refType="w" refFor="ch" refForName="middleNode" op="equ" fact="0.35"/>
      <dgm:constr type="sp" refType="w" refFor="ch" refForName="middleNode" fact="0.5"/>
      <dgm:constr type="connDist" for="des" ptType="sibTrans" op="equ"/>
      <dgm:constr type="primFontSz" for="ch" forName="firstNode" val="65"/>
      <dgm:constr type="primFontSz" for="ch" forName="lastNode" refType="primFontSz" refFor="ch" refForName="firstNode" op="equ"/>
      <dgm:constr type="primFontSz" for="des" forName="shape" val="65"/>
      <dgm:constr type="primFontSz" for="des" forName="shape" refType="primFontSz" refFor="ch" refForName="firstNode" op="lte"/>
      <dgm:constr type="primFontSz" for="des" forName="shape" refType="primFontSz" refFor="ch" refForName="lastNode" op="lte"/>
    </dgm:constrLst>
    <dgm:ruleLst/>
    <dgm:forEach name="Name3" axis="ch" ptType="node">
      <dgm:choose name="Name4">
        <dgm:if name="Name5" axis="self" ptType="node" func="pos" op="equ" val="1">
          <dgm:layoutNode name="first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if name="Name6" axis="self" ptType="node" func="revPos" op="equ" val="1">
          <dgm:layoutNode name="last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else name="Name7">
          <dgm:layoutNode name="middleNode">
            <dgm:alg type="composite"/>
            <dgm:shape xmlns:r="http://schemas.openxmlformats.org/officeDocument/2006/relationships" r:blip="">
              <dgm:adjLst/>
            </dgm:shape>
            <dgm:presOf/>
            <dgm:constrLst>
              <dgm:constr type="h" refType="w"/>
              <dgm:constr type="w" for="ch" forName="padding" refType="w"/>
              <dgm:constr type="h" for="ch" forName="padding" refType="h"/>
              <dgm:constr type="w" for="ch" forName="shape" refType="w" fact="0.667"/>
              <dgm:constr type="h" for="ch" forName="shape" refType="h" fact="0.667"/>
              <dgm:constr type="ctrX" for="ch" forName="shape" refType="w" fact="0.5"/>
              <dgm:constr type="ctrY" for="ch" forName="shape" refType="h" fact="0.5"/>
            </dgm:constrLst>
            <dgm:ruleLst/>
            <dgm:layoutNode name="padding">
              <dgm:alg type="sp"/>
              <dgm:shape xmlns:r="http://schemas.openxmlformats.org/officeDocument/2006/relationships" type="ellipse" r:blip="" hideGeom="1">
                <dgm:adjLst/>
              </dgm:shape>
              <dgm:presOf/>
              <dgm:constrLst/>
              <dgm:ruleLst/>
            </dgm:layoutNode>
            <dgm:layoutNode name="shap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else>
      </dgm:choose>
      <dgm:forEach name="Name8" axis="followSib" ptType="sibTrans" cnt="1">
        <dgm:layoutNode name="sibTrans">
          <dgm:choose name="Name9">
            <dgm:if name="Name10" func="var" arg="dir" op="equ" val="norm">
              <dgm:choose name="Name11">
                <dgm:if name="Name12" axis="self" ptType="sibTrans" func="pos" op="equ" val="1">
                  <dgm:alg type="conn">
                    <dgm:param type="begPts" val="auto"/>
                    <dgm:param type="endPts" val="auto"/>
                    <dgm:param type="srcNode" val="firstNode"/>
                    <dgm:param type="dstNode" val="shape"/>
                  </dgm:alg>
                </dgm:if>
                <dgm:if name="Name13" axis="self" ptType="sibTrans" func="revPos" op="equ" val="1">
                  <dgm:alg type="conn">
                    <dgm:param type="begPts" val="auto"/>
                    <dgm:param type="endPts" val="auto"/>
                    <dgm:param type="srcNode" val="shape"/>
                    <dgm:param type="dstNode" val="lastNode"/>
                  </dgm:alg>
                </dgm:if>
                <dgm:else name="Name14">
                  <dgm:alg type="conn">
                    <dgm:param type="begPts" val="auto"/>
                    <dgm:param type="endPts" val="auto"/>
                    <dgm:param type="srcNode" val="shape"/>
                    <dgm:param type="dstNode" val="shape"/>
                  </dgm:alg>
                </dgm:else>
              </dgm:choose>
            </dgm:if>
            <dgm:else name="Name15">
              <dgm:choose name="Name16">
                <dgm:if name="Name17" axis="self" ptType="sibTrans" func="pos" op="equ" val="1">
                  <dgm:alg type="conn">
                    <dgm:param type="begPts" val="auto"/>
                    <dgm:param type="endPts" val="auto"/>
                    <dgm:param type="srcNode" val="firstNode"/>
                    <dgm:param type="dstNode" val="shape"/>
                  </dgm:alg>
                </dgm:if>
                <dgm:if name="Name18" axis="self" ptType="sibTrans" func="revPos" op="equ" val="1">
                  <dgm:alg type="conn">
                    <dgm:param type="begPts" val="auto"/>
                    <dgm:param type="endPts" val="auto"/>
                    <dgm:param type="srcNode" val="shape"/>
                    <dgm:param type="dstNode" val="lastNode"/>
                  </dgm:alg>
                </dgm:if>
                <dgm:else name="Name19">
                  <dgm:alg type="conn">
                    <dgm:param type="begPts" val="auto"/>
                    <dgm:param type="endPts" val="auto"/>
                    <dgm:param type="srcNode" val="shape"/>
                    <dgm:param type="dstNode" val="shape"/>
                  </dgm:alg>
                </dgm:else>
              </dgm:choose>
            </dgm:else>
          </dgm:choose>
          <dgm:shape xmlns:r="http://schemas.openxmlformats.org/officeDocument/2006/relationships" rot="90" type="triangle" r:blip="">
            <dgm:adjLst/>
          </dgm:shape>
          <dgm:presOf axis="self"/>
          <dgm:constrLst>
            <dgm:constr type="w" refType="h"/>
            <dgm:constr type="connDist"/>
            <dgm:constr type="begPad" refType="connDist" fact="0.25"/>
            <dgm:constr type="endPad" refType="connDist" fact="0.22"/>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1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7.xml><?xml version="1.0" encoding="utf-8"?>
<dgm:layoutDef xmlns:dgm="http://schemas.openxmlformats.org/drawingml/2006/diagram" xmlns:a="http://schemas.openxmlformats.org/drawingml/2006/main" uniqueId="urn:microsoft.com/office/officeart/2005/8/layout/bProcess2">
  <dgm:title val=""/>
  <dgm:desc val=""/>
  <dgm:catLst>
    <dgm:cat type="process" pri="24000"/>
  </dgm:catLst>
  <dgm:sampData>
    <dgm:dataModel>
      <dgm:ptLst>
        <dgm:pt modelId="0" type="doc"/>
        <dgm:pt modelId="1">
          <dgm:prSet phldr="1"/>
        </dgm:pt>
        <dgm:pt modelId="2">
          <dgm:prSet phldr="1"/>
        </dgm:pt>
        <dgm:pt modelId="3">
          <dgm:prSet phldr="1"/>
        </dgm:pt>
        <dgm:pt modelId="4">
          <dgm:prSet phldr="1"/>
        </dgm:pt>
        <dgm:pt modelId="5">
          <dgm:prSet phldr="1"/>
        </dgm:pt>
        <dgm:pt modelId="6">
          <dgm:prSet phldr="1"/>
        </dgm:pt>
        <dgm:pt modelId="7">
          <dgm:prSet phldr="1"/>
        </dgm:pt>
        <dgm:pt modelId="8">
          <dgm:prSet phldr="1"/>
        </dgm:pt>
        <dgm:pt modelId="9">
          <dgm:prSet phldr="1"/>
        </dgm:pt>
      </dgm:ptLst>
      <dgm:cxnLst>
        <dgm:cxn modelId="10" srcId="0" destId="1" srcOrd="0" destOrd="0"/>
        <dgm:cxn modelId="11" srcId="0" destId="2" srcOrd="1" destOrd="0"/>
        <dgm:cxn modelId="12" srcId="0" destId="3" srcOrd="2" destOrd="0"/>
        <dgm:cxn modelId="13" srcId="0" destId="4" srcOrd="3" destOrd="0"/>
        <dgm:cxn modelId="14" srcId="0" destId="5" srcOrd="4" destOrd="0"/>
        <dgm:cxn modelId="15" srcId="0" destId="6" srcOrd="5" destOrd="0"/>
        <dgm:cxn modelId="16" srcId="0" destId="7" srcOrd="6" destOrd="0"/>
        <dgm:cxn modelId="17" srcId="0" destId="8" srcOrd="7" destOrd="0"/>
        <dgm:cxn modelId="18" srcId="0" destId="9" srcOrd="8"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dgm:varLst>
    <dgm:choose name="Name0">
      <dgm:if name="Name1" func="var" arg="dir" op="equ" val="norm">
        <dgm:alg type="snake">
          <dgm:param type="grDir" val="tL"/>
          <dgm:param type="flowDir" val="col"/>
          <dgm:param type="contDir" val="revDir"/>
        </dgm:alg>
      </dgm:if>
      <dgm:else name="Name2">
        <dgm:alg type="snake">
          <dgm:param type="grDir" val="tR"/>
          <dgm:param type="flowDir" val="col"/>
          <dgm:param type="contDir" val="revDir"/>
        </dgm:alg>
      </dgm:else>
    </dgm:choose>
    <dgm:shape xmlns:r="http://schemas.openxmlformats.org/officeDocument/2006/relationships" r:blip="">
      <dgm:adjLst/>
    </dgm:shape>
    <dgm:presOf/>
    <dgm:constrLst>
      <dgm:constr type="w" for="ch" forName="firstNode" refType="w"/>
      <dgm:constr type="w" for="ch" forName="lastNode" refType="w" refFor="ch" refForName="firstNode" op="equ"/>
      <dgm:constr type="w" for="ch" forName="middleNode" refType="w" refFor="ch" refForName="firstNode" op="equ"/>
      <dgm:constr type="h" for="ch" ptType="sibTrans" refType="w" refFor="ch" refForName="middleNode" op="equ" fact="0.35"/>
      <dgm:constr type="sp" refType="w" refFor="ch" refForName="middleNode" fact="0.5"/>
      <dgm:constr type="connDist" for="des" ptType="sibTrans" op="equ"/>
      <dgm:constr type="primFontSz" for="ch" forName="firstNode" val="65"/>
      <dgm:constr type="primFontSz" for="ch" forName="lastNode" refType="primFontSz" refFor="ch" refForName="firstNode" op="equ"/>
      <dgm:constr type="primFontSz" for="des" forName="shape" val="65"/>
      <dgm:constr type="primFontSz" for="des" forName="shape" refType="primFontSz" refFor="ch" refForName="firstNode" op="lte"/>
      <dgm:constr type="primFontSz" for="des" forName="shape" refType="primFontSz" refFor="ch" refForName="lastNode" op="lte"/>
    </dgm:constrLst>
    <dgm:ruleLst/>
    <dgm:forEach name="Name3" axis="ch" ptType="node">
      <dgm:choose name="Name4">
        <dgm:if name="Name5" axis="self" ptType="node" func="pos" op="equ" val="1">
          <dgm:layoutNode name="first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if name="Name6" axis="self" ptType="node" func="revPos" op="equ" val="1">
          <dgm:layoutNode name="last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else name="Name7">
          <dgm:layoutNode name="middleNode">
            <dgm:alg type="composite"/>
            <dgm:shape xmlns:r="http://schemas.openxmlformats.org/officeDocument/2006/relationships" r:blip="">
              <dgm:adjLst/>
            </dgm:shape>
            <dgm:presOf/>
            <dgm:constrLst>
              <dgm:constr type="h" refType="w"/>
              <dgm:constr type="w" for="ch" forName="padding" refType="w"/>
              <dgm:constr type="h" for="ch" forName="padding" refType="h"/>
              <dgm:constr type="w" for="ch" forName="shape" refType="w" fact="0.667"/>
              <dgm:constr type="h" for="ch" forName="shape" refType="h" fact="0.667"/>
              <dgm:constr type="ctrX" for="ch" forName="shape" refType="w" fact="0.5"/>
              <dgm:constr type="ctrY" for="ch" forName="shape" refType="h" fact="0.5"/>
            </dgm:constrLst>
            <dgm:ruleLst/>
            <dgm:layoutNode name="padding">
              <dgm:alg type="sp"/>
              <dgm:shape xmlns:r="http://schemas.openxmlformats.org/officeDocument/2006/relationships" type="ellipse" r:blip="" hideGeom="1">
                <dgm:adjLst/>
              </dgm:shape>
              <dgm:presOf/>
              <dgm:constrLst/>
              <dgm:ruleLst/>
            </dgm:layoutNode>
            <dgm:layoutNode name="shap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else>
      </dgm:choose>
      <dgm:forEach name="Name8" axis="followSib" ptType="sibTrans" cnt="1">
        <dgm:layoutNode name="sibTrans">
          <dgm:choose name="Name9">
            <dgm:if name="Name10" func="var" arg="dir" op="equ" val="norm">
              <dgm:choose name="Name11">
                <dgm:if name="Name12" axis="self" ptType="sibTrans" func="pos" op="equ" val="1">
                  <dgm:alg type="conn">
                    <dgm:param type="begPts" val="auto"/>
                    <dgm:param type="endPts" val="auto"/>
                    <dgm:param type="srcNode" val="firstNode"/>
                    <dgm:param type="dstNode" val="shape"/>
                  </dgm:alg>
                </dgm:if>
                <dgm:if name="Name13" axis="self" ptType="sibTrans" func="revPos" op="equ" val="1">
                  <dgm:alg type="conn">
                    <dgm:param type="begPts" val="auto"/>
                    <dgm:param type="endPts" val="auto"/>
                    <dgm:param type="srcNode" val="shape"/>
                    <dgm:param type="dstNode" val="lastNode"/>
                  </dgm:alg>
                </dgm:if>
                <dgm:else name="Name14">
                  <dgm:alg type="conn">
                    <dgm:param type="begPts" val="auto"/>
                    <dgm:param type="endPts" val="auto"/>
                    <dgm:param type="srcNode" val="shape"/>
                    <dgm:param type="dstNode" val="shape"/>
                  </dgm:alg>
                </dgm:else>
              </dgm:choose>
            </dgm:if>
            <dgm:else name="Name15">
              <dgm:choose name="Name16">
                <dgm:if name="Name17" axis="self" ptType="sibTrans" func="pos" op="equ" val="1">
                  <dgm:alg type="conn">
                    <dgm:param type="begPts" val="auto"/>
                    <dgm:param type="endPts" val="auto"/>
                    <dgm:param type="srcNode" val="firstNode"/>
                    <dgm:param type="dstNode" val="shape"/>
                  </dgm:alg>
                </dgm:if>
                <dgm:if name="Name18" axis="self" ptType="sibTrans" func="revPos" op="equ" val="1">
                  <dgm:alg type="conn">
                    <dgm:param type="begPts" val="auto"/>
                    <dgm:param type="endPts" val="auto"/>
                    <dgm:param type="srcNode" val="shape"/>
                    <dgm:param type="dstNode" val="lastNode"/>
                  </dgm:alg>
                </dgm:if>
                <dgm:else name="Name19">
                  <dgm:alg type="conn">
                    <dgm:param type="begPts" val="auto"/>
                    <dgm:param type="endPts" val="auto"/>
                    <dgm:param type="srcNode" val="shape"/>
                    <dgm:param type="dstNode" val="shape"/>
                  </dgm:alg>
                </dgm:else>
              </dgm:choose>
            </dgm:else>
          </dgm:choose>
          <dgm:shape xmlns:r="http://schemas.openxmlformats.org/officeDocument/2006/relationships" rot="90" type="triangle" r:blip="">
            <dgm:adjLst/>
          </dgm:shape>
          <dgm:presOf axis="self"/>
          <dgm:constrLst>
            <dgm:constr type="w" refType="h"/>
            <dgm:constr type="connDist"/>
            <dgm:constr type="begPad" refType="connDist" fact="0.25"/>
            <dgm:constr type="endPad" refType="connDist" fact="0.22"/>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9.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10" name="Rectangle 9"/>
          <p:cNvSpPr/>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7200" y="4960137"/>
            <a:ext cx="7772400" cy="1463040"/>
          </a:xfrm>
        </p:spPr>
        <p:txBody>
          <a:bodyPr anchor="ctr">
            <a:normAutofit/>
          </a:bodyPr>
          <a:lstStyle>
            <a:lvl1pPr algn="r">
              <a:defRPr sz="5000" spc="200" baseline="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18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lvl1pPr algn="l">
              <a:defRPr/>
            </a:lvl1pPr>
          </a:lstStyle>
          <a:p>
            <a:fld id="{6AD6EE87-EBD5-4F12-A48A-63ACA297AC8F}" type="datetimeFigureOut">
              <a:rPr lang="en-US" dirty="0"/>
              <a:t>4/9/19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‹Nº›</a:t>
            </a:fld>
            <a:endParaRPr lang="en-US" dirty="0"/>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Haga clic para modificar los estilos de texto del patrón
Segundo nivel
Tercer nivel
Cuarto nivel
Quinto nivel</a:t>
            </a:r>
            <a:endParaRPr lang="en-US" dirty="0"/>
          </a:p>
        </p:txBody>
      </p:sp>
      <p:sp>
        <p:nvSpPr>
          <p:cNvPr id="4" name="Date Placeholder 3"/>
          <p:cNvSpPr>
            <a:spLocks noGrp="1"/>
          </p:cNvSpPr>
          <p:nvPr>
            <p:ph type="dt" sz="half" idx="10"/>
          </p:nvPr>
        </p:nvSpPr>
        <p:spPr/>
        <p:txBody>
          <a:bodyPr/>
          <a:lstStyle/>
          <a:p>
            <a:fld id="{4CD73815-2707-4475-8F1A-B873CB631BB4}" type="datetimeFigureOut">
              <a:rPr lang="en-US" dirty="0"/>
              <a:t>4/9/19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‹Nº›</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762000"/>
            <a:ext cx="2628900" cy="5410200"/>
          </a:xfrm>
        </p:spPr>
        <p:txBody>
          <a:bodyPr vert="eaVert" lIns="45720" tIns="91440" rIns="45720" bIns="91440"/>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990601" y="762000"/>
            <a:ext cx="7581900" cy="5410200"/>
          </a:xfrm>
        </p:spPr>
        <p:txBody>
          <a:bodyPr vert="eaVert"/>
          <a:lstStyle/>
          <a:p>
            <a:pPr lvl="0"/>
            <a:r>
              <a:rPr lang="es-ES"/>
              <a:t>Haga clic para modificar los estilos de texto del patrón
Segundo nivel
Tercer nivel
Cuarto nivel
Quinto nivel</a:t>
            </a:r>
            <a:endParaRPr lang="en-US" dirty="0"/>
          </a:p>
        </p:txBody>
      </p:sp>
      <p:sp>
        <p:nvSpPr>
          <p:cNvPr id="4" name="Date Placeholder 3"/>
          <p:cNvSpPr>
            <a:spLocks noGrp="1"/>
          </p:cNvSpPr>
          <p:nvPr>
            <p:ph type="dt" sz="half" idx="10"/>
          </p:nvPr>
        </p:nvSpPr>
        <p:spPr/>
        <p:txBody>
          <a:bodyPr/>
          <a:lstStyle/>
          <a:p>
            <a:fld id="{2A4AFB99-0EAB-4182-AFF8-E214C82A68F6}" type="datetimeFigureOut">
              <a:rPr lang="en-US" dirty="0"/>
              <a:t>4/9/19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‹Nº›</a:t>
            </a:fld>
            <a:endParaRPr lang="en-US" dirty="0"/>
          </a:p>
        </p:txBody>
      </p:sp>
      <p:cxnSp>
        <p:nvCxnSpPr>
          <p:cNvPr id="7" name="Straight Connector 6"/>
          <p:cNvCxnSpPr/>
          <p:nvPr/>
        </p:nvCxnSpPr>
        <p:spPr>
          <a:xfrm rot="5400000" flipV="1">
            <a:off x="10058400" y="59263"/>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los estilos de texto del patrón
Segundo nivel
Tercer nivel
Cuarto nivel
Quinto nivel</a:t>
            </a:r>
            <a:endParaRPr lang="en-US" dirty="0"/>
          </a:p>
        </p:txBody>
      </p:sp>
      <p:sp>
        <p:nvSpPr>
          <p:cNvPr id="4" name="Date Placeholder 3"/>
          <p:cNvSpPr>
            <a:spLocks noGrp="1"/>
          </p:cNvSpPr>
          <p:nvPr>
            <p:ph type="dt" sz="half" idx="10"/>
          </p:nvPr>
        </p:nvSpPr>
        <p:spPr/>
        <p:txBody>
          <a:bodyPr/>
          <a:lstStyle/>
          <a:p>
            <a:fld id="{A5D3794B-289A-4A80-97D7-111025398D45}" type="datetimeFigureOut">
              <a:rPr lang="en-US" dirty="0"/>
              <a:t>4/9/19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‹Nº›</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spTree>
      <p:nvGrpSpPr>
        <p:cNvPr id="1" name=""/>
        <p:cNvGrpSpPr/>
        <p:nvPr/>
      </p:nvGrpSpPr>
      <p:grpSpPr>
        <a:xfrm>
          <a:off x="0" y="0"/>
          <a:ext cx="0" cy="0"/>
          <a:chOff x="0" y="0"/>
          <a:chExt cx="0" cy="0"/>
        </a:xfrm>
      </p:grpSpPr>
      <p:sp>
        <p:nvSpPr>
          <p:cNvPr id="9" name="Rectangle 8"/>
          <p:cNvSpPr/>
          <p:nvPr/>
        </p:nvSpPr>
        <p:spPr>
          <a:xfrm>
            <a:off x="0" y="0"/>
            <a:ext cx="12192000" cy="4572001"/>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4960137"/>
            <a:ext cx="7772400" cy="1463040"/>
          </a:xfrm>
        </p:spPr>
        <p:txBody>
          <a:bodyPr anchor="ctr">
            <a:normAutofit/>
          </a:bodyPr>
          <a:lstStyle>
            <a:lvl1pPr algn="r">
              <a:defRPr sz="5000" b="0" spc="200" baseline="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
Segundo nivel
Tercer nivel
Cuarto nivel
Quinto nivel</a:t>
            </a:r>
            <a:endParaRPr lang="en-US" dirty="0"/>
          </a:p>
        </p:txBody>
      </p:sp>
      <p:sp>
        <p:nvSpPr>
          <p:cNvPr id="4" name="Date Placeholder 3"/>
          <p:cNvSpPr>
            <a:spLocks noGrp="1"/>
          </p:cNvSpPr>
          <p:nvPr>
            <p:ph type="dt" sz="half" idx="10"/>
          </p:nvPr>
        </p:nvSpPr>
        <p:spPr/>
        <p:txBody>
          <a:bodyPr/>
          <a:lstStyle/>
          <a:p>
            <a:fld id="{5A61015F-7CC6-4D0A-9D87-873EA4C304CC}" type="datetimeFigureOut">
              <a:rPr lang="en-US" dirty="0"/>
              <a:t>4/9/19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‹Nº›</a:t>
            </a:fld>
            <a:endParaRPr lang="en-US" dirty="0"/>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1024127" y="2286000"/>
            <a:ext cx="4754880" cy="4023360"/>
          </a:xfrm>
        </p:spPr>
        <p:txBody>
          <a:bodyPr/>
          <a:lstStyle/>
          <a:p>
            <a:pPr lvl="0"/>
            <a:r>
              <a:rPr lang="es-ES"/>
              <a:t>Haga clic para modificar los estilos de texto del patrón
Segundo nivel
Tercer nivel
Cuarto nivel
Quinto nivel</a:t>
            </a:r>
            <a:endParaRPr lang="en-US" dirty="0"/>
          </a:p>
        </p:txBody>
      </p:sp>
      <p:sp>
        <p:nvSpPr>
          <p:cNvPr id="4" name="Content Placeholder 3"/>
          <p:cNvSpPr>
            <a:spLocks noGrp="1"/>
          </p:cNvSpPr>
          <p:nvPr>
            <p:ph sz="half" idx="2"/>
          </p:nvPr>
        </p:nvSpPr>
        <p:spPr>
          <a:xfrm>
            <a:off x="5989320" y="2286000"/>
            <a:ext cx="4754880" cy="4023360"/>
          </a:xfrm>
        </p:spPr>
        <p:txBody>
          <a:bodyPr/>
          <a:lstStyle/>
          <a:p>
            <a:pPr lvl="0"/>
            <a:r>
              <a:rPr lang="es-ES"/>
              <a:t>Haga clic para modificar los estilos de texto del patrón
Segundo nivel
Tercer nivel
Cuarto nivel
Quinto nivel</a:t>
            </a:r>
            <a:endParaRPr lang="en-US" dirty="0"/>
          </a:p>
        </p:txBody>
      </p:sp>
      <p:sp>
        <p:nvSpPr>
          <p:cNvPr id="5" name="Date Placeholder 4"/>
          <p:cNvSpPr>
            <a:spLocks noGrp="1"/>
          </p:cNvSpPr>
          <p:nvPr>
            <p:ph type="dt" sz="half" idx="10"/>
          </p:nvPr>
        </p:nvSpPr>
        <p:spPr/>
        <p:txBody>
          <a:bodyPr/>
          <a:lstStyle/>
          <a:p>
            <a:fld id="{93C6A301-0538-44EC-B09D-202E1042A48B}" type="datetimeFigureOut">
              <a:rPr lang="en-US" dirty="0"/>
              <a:t>4/9/19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‹Nº›</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300" b="0" cap="none"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
Segundo nivel
Tercer nivel
Cuarto nivel
Quinto nivel</a:t>
            </a:r>
            <a:endParaRPr lang="en-US" dirty="0"/>
          </a:p>
        </p:txBody>
      </p:sp>
      <p:sp>
        <p:nvSpPr>
          <p:cNvPr id="4" name="Content Placeholder 3"/>
          <p:cNvSpPr>
            <a:spLocks noGrp="1"/>
          </p:cNvSpPr>
          <p:nvPr>
            <p:ph sz="half" idx="2"/>
          </p:nvPr>
        </p:nvSpPr>
        <p:spPr>
          <a:xfrm>
            <a:off x="1024128" y="2967788"/>
            <a:ext cx="4754880" cy="3341572"/>
          </a:xfrm>
        </p:spPr>
        <p:txBody>
          <a:bodyPr/>
          <a:lstStyle/>
          <a:p>
            <a:pPr lvl="0"/>
            <a:r>
              <a:rPr lang="es-ES"/>
              <a:t>Haga clic para modificar los estilos de texto del patrón
Segundo nivel
Tercer nivel
Cuarto nivel
Quinto nivel</a:t>
            </a:r>
            <a:endParaRPr lang="en-US" dirty="0"/>
          </a:p>
        </p:txBody>
      </p:sp>
      <p:sp>
        <p:nvSpPr>
          <p:cNvPr id="5" name="Text Placeholder 4"/>
          <p:cNvSpPr>
            <a:spLocks noGrp="1"/>
          </p:cNvSpPr>
          <p:nvPr>
            <p:ph type="body" sz="quarter" idx="3"/>
          </p:nvPr>
        </p:nvSpPr>
        <p:spPr>
          <a:xfrm>
            <a:off x="5990888" y="2179636"/>
            <a:ext cx="475488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es-ES"/>
              <a:t>Haga clic para modificar los estilos de texto del patrón
Segundo nivel
Tercer nivel
Cuarto nivel
Quinto nivel</a:t>
            </a:r>
            <a:endParaRPr lang="en-US" dirty="0"/>
          </a:p>
        </p:txBody>
      </p:sp>
      <p:sp>
        <p:nvSpPr>
          <p:cNvPr id="6" name="Content Placeholder 5"/>
          <p:cNvSpPr>
            <a:spLocks noGrp="1"/>
          </p:cNvSpPr>
          <p:nvPr>
            <p:ph sz="quarter" idx="4"/>
          </p:nvPr>
        </p:nvSpPr>
        <p:spPr>
          <a:xfrm>
            <a:off x="5990888" y="2967788"/>
            <a:ext cx="4754880" cy="3341572"/>
          </a:xfrm>
        </p:spPr>
        <p:txBody>
          <a:bodyPr/>
          <a:lstStyle/>
          <a:p>
            <a:pPr lvl="0"/>
            <a:r>
              <a:rPr lang="es-ES"/>
              <a:t>Haga clic para modificar los estilos de texto del patrón
Segundo nivel
Tercer nivel
Cuarto nivel
Quinto nivel</a:t>
            </a:r>
            <a:endParaRPr lang="en-US" dirty="0"/>
          </a:p>
        </p:txBody>
      </p:sp>
      <p:sp>
        <p:nvSpPr>
          <p:cNvPr id="7" name="Date Placeholder 6"/>
          <p:cNvSpPr>
            <a:spLocks noGrp="1"/>
          </p:cNvSpPr>
          <p:nvPr>
            <p:ph type="dt" sz="half" idx="10"/>
          </p:nvPr>
        </p:nvSpPr>
        <p:spPr/>
        <p:txBody>
          <a:bodyPr/>
          <a:lstStyle/>
          <a:p>
            <a:fld id="{D789574A-8875-45EF-8EA2-3CAA0F7ABC4C}" type="datetimeFigureOut">
              <a:rPr lang="en-US" dirty="0"/>
              <a:t>4/9/19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‹Nº›</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67EF4D4C-5367-4C26-9E2B-D8088D7FCA81}" type="datetimeFigureOut">
              <a:rPr lang="en-US" dirty="0"/>
              <a:t>4/9/19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‹Nº›</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E91E96-98B0-4413-9547-46F3504108EF}" type="datetimeFigureOut">
              <a:rPr lang="en-US" dirty="0"/>
              <a:t>4/9/19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dirty="0"/>
              <a:t>‹Nº›</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4000"/>
            </a:lvl1pPr>
          </a:lstStyle>
          <a:p>
            <a:r>
              <a:rPr lang="es-ES"/>
              <a:t>Haga clic para modificar el estilo de título del patrón</a:t>
            </a:r>
            <a:endParaRPr lang="en-US" dirty="0"/>
          </a:p>
        </p:txBody>
      </p:sp>
      <p:sp>
        <p:nvSpPr>
          <p:cNvPr id="3" name="Content Placeholder 2"/>
          <p:cNvSpPr>
            <a:spLocks noGrp="1"/>
          </p:cNvSpPr>
          <p:nvPr>
            <p:ph idx="1"/>
          </p:nvPr>
        </p:nvSpPr>
        <p:spPr>
          <a:xfrm>
            <a:off x="5715000" y="822960"/>
            <a:ext cx="5678424"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es-ES"/>
              <a:t>Haga clic para modificar los estilos de texto del patrón
Segundo nivel
Tercer nivel
Cuarto nivel
Quinto nivel</a:t>
            </a:r>
            <a:endParaRPr lang="en-US" dirty="0"/>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
Segundo nivel
Tercer nivel
Cuarto nivel
Quinto nivel</a:t>
            </a:r>
            <a:endParaRPr lang="en-US" dirty="0"/>
          </a:p>
        </p:txBody>
      </p:sp>
      <p:sp>
        <p:nvSpPr>
          <p:cNvPr id="5" name="Date Placeholder 4"/>
          <p:cNvSpPr>
            <a:spLocks noGrp="1"/>
          </p:cNvSpPr>
          <p:nvPr>
            <p:ph type="dt" sz="half" idx="10"/>
          </p:nvPr>
        </p:nvSpPr>
        <p:spPr/>
        <p:txBody>
          <a:bodyPr/>
          <a:lstStyle/>
          <a:p>
            <a:fld id="{05C68B11-C5A8-448C-8CE9-B1A273C79CFC}" type="datetimeFigureOut">
              <a:rPr lang="en-US" dirty="0"/>
              <a:t>4/9/19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‹Nº›</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5000" spc="200" baseline="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0" y="-1"/>
            <a:ext cx="12188952" cy="4572000"/>
          </a:xfrm>
          <a:solidFill>
            <a:schemeClr val="accent1">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
Segundo nivel
Tercer nivel
Cuarto nivel
Quinto nivel</a:t>
            </a:r>
            <a:endParaRPr lang="en-US" dirty="0"/>
          </a:p>
        </p:txBody>
      </p:sp>
      <p:sp>
        <p:nvSpPr>
          <p:cNvPr id="5" name="Date Placeholder 4"/>
          <p:cNvSpPr>
            <a:spLocks noGrp="1"/>
          </p:cNvSpPr>
          <p:nvPr>
            <p:ph type="dt" sz="half" idx="10"/>
          </p:nvPr>
        </p:nvSpPr>
        <p:spPr/>
        <p:txBody>
          <a:bodyPr/>
          <a:lstStyle/>
          <a:p>
            <a:fld id="{C7616CA0-919D-4A49-9C8A-62FDFB3A5183}" type="datetimeFigureOut">
              <a:rPr lang="en-US" dirty="0"/>
              <a:t>4/9/19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67E5644-1E61-4311-A31E-84CB9C7AA8A9}" type="slidenum">
              <a:rPr lang="en-US" dirty="0"/>
              <a:t>‹Nº›</a:t>
            </a:fld>
            <a:endParaRPr lang="en-US" dirty="0"/>
          </a:p>
        </p:txBody>
      </p:sp>
      <p:cxnSp>
        <p:nvCxnSpPr>
          <p:cNvPr id="8" name="Straight Connector 7"/>
          <p:cNvCxnSpPr/>
          <p:nvPr/>
        </p:nvCxnSpPr>
        <p:spPr>
          <a:xfrm flipV="1">
            <a:off x="8386843"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1024128" y="2286000"/>
            <a:ext cx="9720073" cy="4023360"/>
          </a:xfrm>
          <a:prstGeom prst="rect">
            <a:avLst/>
          </a:prstGeom>
        </p:spPr>
        <p:txBody>
          <a:bodyPr vert="horz" lIns="45720" tIns="45720" rIns="45720" bIns="45720" rtlCol="0">
            <a:normAutofit/>
          </a:bodyPr>
          <a:lstStyle/>
          <a:p>
            <a:pPr lvl="0"/>
            <a:r>
              <a:rPr lang="es-ES"/>
              <a:t>Haga clic para modificar los estilos de texto del patrón
Segundo nivel
Tercer nivel
Cuarto nivel
Quinto nivel</a:t>
            </a:r>
            <a:endParaRPr lang="en-US" dirty="0"/>
          </a:p>
        </p:txBody>
      </p:sp>
      <p:sp>
        <p:nvSpPr>
          <p:cNvPr id="4" name="Date Placeholder 3"/>
          <p:cNvSpPr>
            <a:spLocks noGrp="1"/>
          </p:cNvSpPr>
          <p:nvPr>
            <p:ph type="dt" sz="half" idx="2"/>
          </p:nvPr>
        </p:nvSpPr>
        <p:spPr>
          <a:xfrm>
            <a:off x="1024129" y="6470704"/>
            <a:ext cx="2154143"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90298CD5-6C1E-4009-B41F-6DF62E31D3BE}" type="datetimeFigureOut">
              <a:rPr lang="en-US" dirty="0"/>
              <a:pPr/>
              <a:t>4/9/19</a:t>
            </a:fld>
            <a:endParaRPr lang="en-US" dirty="0"/>
          </a:p>
        </p:txBody>
      </p:sp>
      <p:sp>
        <p:nvSpPr>
          <p:cNvPr id="5" name="Footer Placeholder 4"/>
          <p:cNvSpPr>
            <a:spLocks noGrp="1"/>
          </p:cNvSpPr>
          <p:nvPr>
            <p:ph type="ftr" sz="quarter" idx="3"/>
          </p:nvPr>
        </p:nvSpPr>
        <p:spPr>
          <a:xfrm>
            <a:off x="4842932" y="6470704"/>
            <a:ext cx="5901459"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endParaRPr lang="en-US" dirty="0"/>
          </a:p>
        </p:txBody>
      </p:sp>
      <p:sp>
        <p:nvSpPr>
          <p:cNvPr id="6" name="Slide Number Placeholder 5"/>
          <p:cNvSpPr>
            <a:spLocks noGrp="1"/>
          </p:cNvSpPr>
          <p:nvPr>
            <p:ph type="sldNum" sz="quarter" idx="4"/>
          </p:nvPr>
        </p:nvSpPr>
        <p:spPr>
          <a:xfrm>
            <a:off x="10837333" y="6470704"/>
            <a:ext cx="97366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4FAB73BC-B049-4115-A692-8D63A059BFB8}" type="slidenum">
              <a:rPr lang="en-US" dirty="0"/>
              <a:pPr/>
              <a:t>‹Nº›</a:t>
            </a:fld>
            <a:endParaRPr lang="en-US" dirty="0"/>
          </a:p>
        </p:txBody>
      </p:sp>
      <p:cxnSp>
        <p:nvCxnSpPr>
          <p:cNvPr id="7" name="Straight Connector 6"/>
          <p:cNvCxnSpPr/>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0" r:id="rId9"/>
    <p:sldLayoutId id="2147483658" r:id="rId10"/>
    <p:sldLayoutId id="2147483659" r:id="rId11"/>
  </p:sldLayoutIdLst>
  <p:txStyles>
    <p:title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8.xml.rels><?xml version="1.0" encoding="UTF-8" standalone="yes"?>
<Relationships xmlns="http://schemas.openxmlformats.org/package/2006/relationships"><Relationship Id="rId3" Type="http://schemas.openxmlformats.org/officeDocument/2006/relationships/hyperlink" Target="https://www.mvotma.gub.uy/glosario#clima" TargetMode="External"/><Relationship Id="rId2" Type="http://schemas.openxmlformats.org/officeDocument/2006/relationships/hyperlink" Target="https://www.ipcc.ch/site/assets/uploads/2018/08/WGI_AR5_glossary_ES.pdf" TargetMode="External"/><Relationship Id="rId1" Type="http://schemas.openxmlformats.org/officeDocument/2006/relationships/slideLayout" Target="../slideLayouts/slideLayout6.xml"/><Relationship Id="rId4" Type="http://schemas.openxmlformats.org/officeDocument/2006/relationships/hyperlink" Target="https://unfccc.int/process-and-meetings/the-convention/glossary-of-climate-change-acronyms-and-terms"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25.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5.gif"/><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6.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3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2" Type="http://schemas.openxmlformats.org/officeDocument/2006/relationships/image" Target="../media/image39.gif"/><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9.xml"/></Relationships>
</file>

<file path=ppt/slides/_rels/slide5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8.xml"/></Relationships>
</file>

<file path=ppt/slides/_rels/slide5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8.xml"/></Relationships>
</file>

<file path=ppt/slides/_rels/slide5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8.xml"/></Relationships>
</file>

<file path=ppt/slides/_rels/slide5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8.xml"/></Relationships>
</file>

<file path=ppt/slides/_rels/slide59.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9.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hyperlink" Target="https://actionlac.net/accionando-redes/" TargetMode="Externa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9.xml"/></Relationships>
</file>

<file path=ppt/slides/_rels/slide64.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9.xml"/></Relationships>
</file>

<file path=ppt/slides/_rels/slide68.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69.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71.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9.xml"/></Relationships>
</file>

<file path=ppt/slides/_rels/slide72.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hyperlink" Target="https://www.nacion.com/opinion/editorial/editorial-asesoria-biblica/Y37WMPEB6RFCDL74BVQZSGO6FM/story/" TargetMode="External"/><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64F47E8-C2CA-43A6-9404-03BADA34D7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12188726" cy="6858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6A995F0-906C-4573-A739-16EED217D8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09343" y="620720"/>
            <a:ext cx="6442480" cy="5593163"/>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89D6D570-FE05-7E49-9A96-96F1453D2444}"/>
              </a:ext>
            </a:extLst>
          </p:cNvPr>
          <p:cNvSpPr>
            <a:spLocks noGrp="1"/>
          </p:cNvSpPr>
          <p:nvPr>
            <p:ph type="ctrTitle"/>
          </p:nvPr>
        </p:nvSpPr>
        <p:spPr>
          <a:xfrm>
            <a:off x="5590120" y="1105351"/>
            <a:ext cx="5477071" cy="3023981"/>
          </a:xfrm>
        </p:spPr>
        <p:txBody>
          <a:bodyPr anchor="b">
            <a:normAutofit/>
          </a:bodyPr>
          <a:lstStyle/>
          <a:p>
            <a:pPr algn="l"/>
            <a:r>
              <a:rPr lang="es-AR" sz="4400" dirty="0">
                <a:solidFill>
                  <a:schemeClr val="bg1"/>
                </a:solidFill>
              </a:rPr>
              <a:t>Cambio climático. ¿cómo comunicar la historia del siglo?</a:t>
            </a:r>
          </a:p>
        </p:txBody>
      </p:sp>
      <p:sp>
        <p:nvSpPr>
          <p:cNvPr id="3" name="Subtítulo 2">
            <a:extLst>
              <a:ext uri="{FF2B5EF4-FFF2-40B4-BE49-F238E27FC236}">
                <a16:creationId xmlns:a16="http://schemas.microsoft.com/office/drawing/2014/main" id="{CF6AB24D-10A5-0E48-8567-41B28D07E675}"/>
              </a:ext>
            </a:extLst>
          </p:cNvPr>
          <p:cNvSpPr>
            <a:spLocks noGrp="1"/>
          </p:cNvSpPr>
          <p:nvPr>
            <p:ph type="subTitle" idx="1"/>
          </p:nvPr>
        </p:nvSpPr>
        <p:spPr>
          <a:xfrm>
            <a:off x="5590120" y="4297556"/>
            <a:ext cx="5477071" cy="1431695"/>
          </a:xfrm>
        </p:spPr>
        <p:txBody>
          <a:bodyPr anchor="t">
            <a:normAutofit/>
          </a:bodyPr>
          <a:lstStyle/>
          <a:p>
            <a:r>
              <a:rPr lang="es-AR" sz="2000" dirty="0">
                <a:solidFill>
                  <a:schemeClr val="bg1"/>
                </a:solidFill>
              </a:rPr>
              <a:t>Fermín Koop</a:t>
            </a:r>
          </a:p>
          <a:p>
            <a:r>
              <a:rPr lang="es-AR" sz="2000" dirty="0">
                <a:solidFill>
                  <a:schemeClr val="bg1"/>
                </a:solidFill>
              </a:rPr>
              <a:t>@ferminkoop</a:t>
            </a:r>
          </a:p>
        </p:txBody>
      </p:sp>
      <p:sp>
        <p:nvSpPr>
          <p:cNvPr id="12" name="Rectangle 11">
            <a:extLst>
              <a:ext uri="{FF2B5EF4-FFF2-40B4-BE49-F238E27FC236}">
                <a16:creationId xmlns:a16="http://schemas.microsoft.com/office/drawing/2014/main" id="{D7E9942E-93C8-4B24-9978-DBD698E1E4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7" y="621695"/>
            <a:ext cx="4305009" cy="5592188"/>
          </a:xfrm>
          <a:prstGeom prst="rect">
            <a:avLst/>
          </a:prstGeom>
          <a:blipFill dpi="0" rotWithShape="1">
            <a:blip r:embed="rId2">
              <a:duotone>
                <a:schemeClr val="accent1">
                  <a:shade val="45000"/>
                  <a:satMod val="135000"/>
                </a:schemeClr>
                <a:prstClr val="white"/>
              </a:duotone>
            </a:blip>
            <a:srcRect/>
            <a:tile tx="-444500" ty="-127000" sx="50000" sy="50000" flip="xy"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solidFill>
                <a:prstClr val="white"/>
              </a:solidFill>
            </a:endParaRPr>
          </a:p>
        </p:txBody>
      </p:sp>
      <p:cxnSp>
        <p:nvCxnSpPr>
          <p:cNvPr id="25" name="Straight Connector 13">
            <a:extLst>
              <a:ext uri="{FF2B5EF4-FFF2-40B4-BE49-F238E27FC236}">
                <a16:creationId xmlns:a16="http://schemas.microsoft.com/office/drawing/2014/main" id="{C3F5F06D-7250-43A5-9B61-0B7F1FD7E39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609960" y="4214336"/>
            <a:ext cx="512064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759782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72DCEE3-E09E-7146-B208-9078A3E21285}"/>
              </a:ext>
            </a:extLst>
          </p:cNvPr>
          <p:cNvSpPr>
            <a:spLocks noGrp="1"/>
          </p:cNvSpPr>
          <p:nvPr>
            <p:ph type="title"/>
          </p:nvPr>
        </p:nvSpPr>
        <p:spPr>
          <a:xfrm>
            <a:off x="1024129" y="585216"/>
            <a:ext cx="4431792" cy="1499616"/>
          </a:xfrm>
        </p:spPr>
        <p:txBody>
          <a:bodyPr>
            <a:normAutofit/>
          </a:bodyPr>
          <a:lstStyle/>
          <a:p>
            <a:r>
              <a:rPr lang="es-AR" dirty="0"/>
              <a:t>4. Evitar el falso balance</a:t>
            </a:r>
          </a:p>
        </p:txBody>
      </p:sp>
      <p:sp>
        <p:nvSpPr>
          <p:cNvPr id="3" name="Marcador de contenido 2">
            <a:extLst>
              <a:ext uri="{FF2B5EF4-FFF2-40B4-BE49-F238E27FC236}">
                <a16:creationId xmlns:a16="http://schemas.microsoft.com/office/drawing/2014/main" id="{EE628BA0-A8F3-1147-B427-C5C653121034}"/>
              </a:ext>
            </a:extLst>
          </p:cNvPr>
          <p:cNvSpPr>
            <a:spLocks noGrp="1"/>
          </p:cNvSpPr>
          <p:nvPr>
            <p:ph idx="1"/>
          </p:nvPr>
        </p:nvSpPr>
        <p:spPr>
          <a:xfrm>
            <a:off x="1024128" y="2286000"/>
            <a:ext cx="4429615" cy="3931920"/>
          </a:xfrm>
        </p:spPr>
        <p:txBody>
          <a:bodyPr>
            <a:normAutofit/>
          </a:bodyPr>
          <a:lstStyle/>
          <a:p>
            <a:pPr>
              <a:buFont typeface="Arial" panose="020B0604020202020204" pitchFamily="34" charset="0"/>
              <a:buChar char="•"/>
            </a:pPr>
            <a:r>
              <a:rPr lang="es-AR" sz="1900"/>
              <a:t>Algunos periodistas, buscando ser balanceados, informan en sus notas sobre los negacionistas del cambio climático, para así tener las dos voces.</a:t>
            </a:r>
          </a:p>
          <a:p>
            <a:pPr>
              <a:buFont typeface="Arial" panose="020B0604020202020204" pitchFamily="34" charset="0"/>
              <a:buChar char="•"/>
            </a:pPr>
            <a:r>
              <a:rPr lang="es-AR" sz="1900"/>
              <a:t>Pero esto puede ser un falso balance si los puntos de vista minoritarios tienen el mismo espacio que la ciencia mayormente aceptada</a:t>
            </a:r>
          </a:p>
          <a:p>
            <a:pPr>
              <a:buFont typeface="Arial" panose="020B0604020202020204" pitchFamily="34" charset="0"/>
              <a:buChar char="•"/>
            </a:pPr>
            <a:r>
              <a:rPr lang="es-AR" sz="1900"/>
              <a:t>Un 97% de los científicos a nivel global coinciden en que las temperaturas han subido comparado con niveles pre-industriales y que la actividad humana ha sido el principal causante</a:t>
            </a:r>
          </a:p>
        </p:txBody>
      </p:sp>
      <p:pic>
        <p:nvPicPr>
          <p:cNvPr id="5" name="Imagen 4" descr="Imagen que contiene persona, hombre, ropa, corbata&#10;&#10;Descripción generada automáticamente">
            <a:extLst>
              <a:ext uri="{FF2B5EF4-FFF2-40B4-BE49-F238E27FC236}">
                <a16:creationId xmlns:a16="http://schemas.microsoft.com/office/drawing/2014/main" id="{896B7860-D57F-A54A-A17B-C8A66B045F07}"/>
              </a:ext>
            </a:extLst>
          </p:cNvPr>
          <p:cNvPicPr>
            <a:picLocks noChangeAspect="1"/>
          </p:cNvPicPr>
          <p:nvPr/>
        </p:nvPicPr>
        <p:blipFill>
          <a:blip r:embed="rId2"/>
          <a:stretch>
            <a:fillRect/>
          </a:stretch>
        </p:blipFill>
        <p:spPr>
          <a:xfrm>
            <a:off x="6096000" y="1908162"/>
            <a:ext cx="5455921" cy="3041675"/>
          </a:xfrm>
          <a:prstGeom prst="rect">
            <a:avLst/>
          </a:prstGeom>
        </p:spPr>
      </p:pic>
    </p:spTree>
    <p:extLst>
      <p:ext uri="{BB962C8B-B14F-4D97-AF65-F5344CB8AC3E}">
        <p14:creationId xmlns:p14="http://schemas.microsoft.com/office/powerpoint/2010/main" val="20762290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47F247E-B679-44E9-93C2-B2DD5EFB2B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FEE15661-B0F2-42AE-A75B-0999B2CF59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72744" y="484632"/>
            <a:ext cx="8948150" cy="5880916"/>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4F421893-9A91-2D4A-B698-6D0342D6B806}"/>
              </a:ext>
            </a:extLst>
          </p:cNvPr>
          <p:cNvSpPr>
            <a:spLocks noGrp="1"/>
          </p:cNvSpPr>
          <p:nvPr>
            <p:ph type="title"/>
          </p:nvPr>
        </p:nvSpPr>
        <p:spPr>
          <a:xfrm>
            <a:off x="3469327" y="788416"/>
            <a:ext cx="7923264" cy="1499616"/>
          </a:xfrm>
        </p:spPr>
        <p:txBody>
          <a:bodyPr>
            <a:normAutofit/>
          </a:bodyPr>
          <a:lstStyle/>
          <a:p>
            <a:r>
              <a:rPr lang="es-AR" dirty="0">
                <a:solidFill>
                  <a:srgbClr val="FFFFFF"/>
                </a:solidFill>
              </a:rPr>
              <a:t>¿Cómo publicar artículos sobre el clima de la mejor manera?</a:t>
            </a:r>
          </a:p>
        </p:txBody>
      </p:sp>
      <p:sp>
        <p:nvSpPr>
          <p:cNvPr id="12" name="Rectangle 11">
            <a:extLst>
              <a:ext uri="{FF2B5EF4-FFF2-40B4-BE49-F238E27FC236}">
                <a16:creationId xmlns:a16="http://schemas.microsoft.com/office/drawing/2014/main" id="{354706C1-38B7-4C23-8749-906CB0DC80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5152" y="484632"/>
            <a:ext cx="2128933" cy="588091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4" name="Straight Connector 13">
            <a:extLst>
              <a:ext uri="{FF2B5EF4-FFF2-40B4-BE49-F238E27FC236}">
                <a16:creationId xmlns:a16="http://schemas.microsoft.com/office/drawing/2014/main" id="{CD161189-7A5B-4B2B-93DC-77710299475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3207198" y="1029524"/>
            <a:ext cx="0" cy="914400"/>
          </a:xfrm>
          <a:prstGeom prst="line">
            <a:avLst/>
          </a:prstGeom>
          <a:ln w="19050">
            <a:solidFill>
              <a:schemeClr val="accent1">
                <a:alpha val="80000"/>
              </a:schemeClr>
            </a:solidFill>
          </a:ln>
        </p:spPr>
        <p:style>
          <a:lnRef idx="1">
            <a:schemeClr val="accent1"/>
          </a:lnRef>
          <a:fillRef idx="0">
            <a:schemeClr val="accent1"/>
          </a:fillRef>
          <a:effectRef idx="0">
            <a:schemeClr val="accent1"/>
          </a:effectRef>
          <a:fontRef idx="minor">
            <a:schemeClr val="tx1"/>
          </a:fontRef>
        </p:style>
      </p:cxnSp>
      <p:sp>
        <p:nvSpPr>
          <p:cNvPr id="3" name="Marcador de contenido 2">
            <a:extLst>
              <a:ext uri="{FF2B5EF4-FFF2-40B4-BE49-F238E27FC236}">
                <a16:creationId xmlns:a16="http://schemas.microsoft.com/office/drawing/2014/main" id="{6ECC8B4B-344A-E64E-9962-2DE5792CFA89}"/>
              </a:ext>
            </a:extLst>
          </p:cNvPr>
          <p:cNvSpPr>
            <a:spLocks noGrp="1"/>
          </p:cNvSpPr>
          <p:nvPr>
            <p:ph idx="1"/>
          </p:nvPr>
        </p:nvSpPr>
        <p:spPr>
          <a:xfrm>
            <a:off x="3469327" y="3429000"/>
            <a:ext cx="7923264" cy="2614816"/>
          </a:xfrm>
        </p:spPr>
        <p:txBody>
          <a:bodyPr>
            <a:normAutofit/>
          </a:bodyPr>
          <a:lstStyle/>
          <a:p>
            <a:pPr algn="ctr"/>
            <a:r>
              <a:rPr lang="es-AR" sz="2800" dirty="0">
                <a:solidFill>
                  <a:srgbClr val="FFFFFF"/>
                </a:solidFill>
              </a:rPr>
              <a:t>Al informar sobre cambio climático, los periodistas deben lograr historias certeras, correctas y atractivas para los lectores. Hay muchas maneras de lograr una nota que informe de manera correcta sobre el cambio climático</a:t>
            </a:r>
          </a:p>
        </p:txBody>
      </p:sp>
    </p:spTree>
    <p:extLst>
      <p:ext uri="{BB962C8B-B14F-4D97-AF65-F5344CB8AC3E}">
        <p14:creationId xmlns:p14="http://schemas.microsoft.com/office/powerpoint/2010/main" val="2349577429"/>
      </p:ext>
    </p:extLst>
  </p:cSld>
  <p:clrMapOvr>
    <a:overrideClrMapping bg1="dk1" tx1="lt1" bg2="dk2" tx2="lt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5BA4FC8-295E-7E43-B4D8-400317D9F9BC}"/>
              </a:ext>
            </a:extLst>
          </p:cNvPr>
          <p:cNvSpPr>
            <a:spLocks noGrp="1"/>
          </p:cNvSpPr>
          <p:nvPr>
            <p:ph type="title"/>
          </p:nvPr>
        </p:nvSpPr>
        <p:spPr/>
        <p:txBody>
          <a:bodyPr/>
          <a:lstStyle/>
          <a:p>
            <a:r>
              <a:rPr lang="es-AR" dirty="0"/>
              <a:t>1. Contar una historia con un rostro humano</a:t>
            </a:r>
          </a:p>
        </p:txBody>
      </p:sp>
      <p:pic>
        <p:nvPicPr>
          <p:cNvPr id="6" name="Marcador de contenido 5" descr="Imagen que contiene exterior, cielo, agua, árbol&#10;&#10;Descripción generada automáticamente">
            <a:extLst>
              <a:ext uri="{FF2B5EF4-FFF2-40B4-BE49-F238E27FC236}">
                <a16:creationId xmlns:a16="http://schemas.microsoft.com/office/drawing/2014/main" id="{85210F0E-8B19-B64A-915F-346FB46D2052}"/>
              </a:ext>
            </a:extLst>
          </p:cNvPr>
          <p:cNvPicPr>
            <a:picLocks noGrp="1" noChangeAspect="1"/>
          </p:cNvPicPr>
          <p:nvPr>
            <p:ph idx="1"/>
          </p:nvPr>
        </p:nvPicPr>
        <p:blipFill>
          <a:blip r:embed="rId2"/>
          <a:stretch>
            <a:fillRect/>
          </a:stretch>
        </p:blipFill>
        <p:spPr>
          <a:xfrm>
            <a:off x="6778754" y="1047110"/>
            <a:ext cx="4992822" cy="4972689"/>
          </a:xfrm>
        </p:spPr>
      </p:pic>
      <p:sp>
        <p:nvSpPr>
          <p:cNvPr id="4" name="Marcador de texto 3">
            <a:extLst>
              <a:ext uri="{FF2B5EF4-FFF2-40B4-BE49-F238E27FC236}">
                <a16:creationId xmlns:a16="http://schemas.microsoft.com/office/drawing/2014/main" id="{27AB0A6B-6E98-2846-B44C-3B5554B9005D}"/>
              </a:ext>
            </a:extLst>
          </p:cNvPr>
          <p:cNvSpPr>
            <a:spLocks noGrp="1"/>
          </p:cNvSpPr>
          <p:nvPr>
            <p:ph type="body" sz="half" idx="2"/>
          </p:nvPr>
        </p:nvSpPr>
        <p:spPr>
          <a:xfrm>
            <a:off x="1024128" y="2257505"/>
            <a:ext cx="4389120" cy="3921621"/>
          </a:xfrm>
        </p:spPr>
        <p:txBody>
          <a:bodyPr>
            <a:normAutofit lnSpcReduction="10000"/>
          </a:bodyPr>
          <a:lstStyle/>
          <a:p>
            <a:pPr marL="285750" indent="-285750">
              <a:buFont typeface="Arial" panose="020B0604020202020204" pitchFamily="34" charset="0"/>
              <a:buChar char="•"/>
            </a:pPr>
            <a:r>
              <a:rPr lang="es-AR" sz="1800" dirty="0"/>
              <a:t>Informar con una persona o un grupo de personas como foco del artículo suele ser mucho más efectivo que centrase en un informe, una estadística o una cifra.</a:t>
            </a:r>
          </a:p>
          <a:p>
            <a:pPr marL="285750" indent="-285750">
              <a:buFont typeface="Arial" panose="020B0604020202020204" pitchFamily="34" charset="0"/>
              <a:buChar char="•"/>
            </a:pPr>
            <a:r>
              <a:rPr lang="es-AR" sz="1800" dirty="0"/>
              <a:t>Los lectores se pueden relacionar mucho mejor con un artículo enfocado en un vecino o una comunidad que en un artículo que hable de manera genérica sobre los impactos climáticos</a:t>
            </a:r>
          </a:p>
          <a:p>
            <a:pPr marL="285750" indent="-285750">
              <a:buFont typeface="Arial" panose="020B0604020202020204" pitchFamily="34" charset="0"/>
              <a:buChar char="•"/>
            </a:pPr>
            <a:r>
              <a:rPr lang="es-AR" sz="1800" dirty="0"/>
              <a:t>En cualquier historia, va a haber personas involucradas. Científicos, políticos, comunidades, afectados, beneficiados. Encontralos y escribí sobre ellos. </a:t>
            </a:r>
          </a:p>
        </p:txBody>
      </p:sp>
    </p:spTree>
    <p:extLst>
      <p:ext uri="{BB962C8B-B14F-4D97-AF65-F5344CB8AC3E}">
        <p14:creationId xmlns:p14="http://schemas.microsoft.com/office/powerpoint/2010/main" val="3344622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D569974-F47D-5540-9DA5-04573409A5D4}"/>
              </a:ext>
            </a:extLst>
          </p:cNvPr>
          <p:cNvSpPr>
            <a:spLocks noGrp="1"/>
          </p:cNvSpPr>
          <p:nvPr>
            <p:ph type="title"/>
          </p:nvPr>
        </p:nvSpPr>
        <p:spPr>
          <a:xfrm>
            <a:off x="1024128" y="585216"/>
            <a:ext cx="9720072" cy="1499616"/>
          </a:xfrm>
        </p:spPr>
        <p:txBody>
          <a:bodyPr>
            <a:normAutofit/>
          </a:bodyPr>
          <a:lstStyle/>
          <a:p>
            <a:r>
              <a:rPr lang="es-AR" dirty="0"/>
              <a:t>2. Usar diferentes ángulos</a:t>
            </a:r>
          </a:p>
        </p:txBody>
      </p:sp>
      <p:graphicFrame>
        <p:nvGraphicFramePr>
          <p:cNvPr id="5" name="Marcador de contenido 2">
            <a:extLst>
              <a:ext uri="{FF2B5EF4-FFF2-40B4-BE49-F238E27FC236}">
                <a16:creationId xmlns:a16="http://schemas.microsoft.com/office/drawing/2014/main" id="{B2CDE0BC-3383-4DA2-BBD8-A673C0D8206F}"/>
              </a:ext>
            </a:extLst>
          </p:cNvPr>
          <p:cNvGraphicFramePr>
            <a:graphicFrameLocks noGrp="1"/>
          </p:cNvGraphicFramePr>
          <p:nvPr>
            <p:ph idx="1"/>
            <p:extLst>
              <p:ext uri="{D42A27DB-BD31-4B8C-83A1-F6EECF244321}">
                <p14:modId xmlns:p14="http://schemas.microsoft.com/office/powerpoint/2010/main" val="2864971505"/>
              </p:ext>
            </p:extLst>
          </p:nvPr>
        </p:nvGraphicFramePr>
        <p:xfrm>
          <a:off x="1023938" y="2286000"/>
          <a:ext cx="9720262" cy="40227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508454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0AAC386-A18D-4525-AD1B-4D227ED34C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DA5C4D5F-84F5-144A-A2FF-4713DBBC01F0}"/>
              </a:ext>
            </a:extLst>
          </p:cNvPr>
          <p:cNvSpPr>
            <a:spLocks noGrp="1"/>
          </p:cNvSpPr>
          <p:nvPr>
            <p:ph type="title"/>
          </p:nvPr>
        </p:nvSpPr>
        <p:spPr>
          <a:xfrm>
            <a:off x="8129872" y="643467"/>
            <a:ext cx="3473009" cy="5571066"/>
          </a:xfrm>
        </p:spPr>
        <p:txBody>
          <a:bodyPr>
            <a:normAutofit/>
          </a:bodyPr>
          <a:lstStyle/>
          <a:p>
            <a:r>
              <a:rPr lang="es-AR" dirty="0"/>
              <a:t>3. Informar sobre soluciones</a:t>
            </a:r>
          </a:p>
        </p:txBody>
      </p:sp>
      <p:cxnSp>
        <p:nvCxnSpPr>
          <p:cNvPr id="12" name="Straight Connector 11">
            <a:extLst>
              <a:ext uri="{FF2B5EF4-FFF2-40B4-BE49-F238E27FC236}">
                <a16:creationId xmlns:a16="http://schemas.microsoft.com/office/drawing/2014/main" id="{C34C4AD0-FE94-4E84-ACA6-CC5BF1A1182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853463" y="2514600"/>
            <a:ext cx="0" cy="18288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graphicFrame>
        <p:nvGraphicFramePr>
          <p:cNvPr id="5" name="Marcador de contenido 2">
            <a:extLst>
              <a:ext uri="{FF2B5EF4-FFF2-40B4-BE49-F238E27FC236}">
                <a16:creationId xmlns:a16="http://schemas.microsoft.com/office/drawing/2014/main" id="{5D44C2DA-7DF0-433A-9156-1F0A7717EA10}"/>
              </a:ext>
            </a:extLst>
          </p:cNvPr>
          <p:cNvGraphicFramePr>
            <a:graphicFrameLocks noGrp="1"/>
          </p:cNvGraphicFramePr>
          <p:nvPr>
            <p:ph idx="1"/>
            <p:extLst>
              <p:ext uri="{D42A27DB-BD31-4B8C-83A1-F6EECF244321}">
                <p14:modId xmlns:p14="http://schemas.microsoft.com/office/powerpoint/2010/main" val="1660313043"/>
              </p:ext>
            </p:extLst>
          </p:nvPr>
        </p:nvGraphicFramePr>
        <p:xfrm>
          <a:off x="942975" y="933450"/>
          <a:ext cx="6596063" cy="49418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7484667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55F3EED-2941-714F-BFEF-DF00C701FE6C}"/>
              </a:ext>
            </a:extLst>
          </p:cNvPr>
          <p:cNvSpPr>
            <a:spLocks noGrp="1"/>
          </p:cNvSpPr>
          <p:nvPr>
            <p:ph type="title"/>
          </p:nvPr>
        </p:nvSpPr>
        <p:spPr>
          <a:xfrm>
            <a:off x="1024128" y="585216"/>
            <a:ext cx="9720072" cy="1499616"/>
          </a:xfrm>
        </p:spPr>
        <p:txBody>
          <a:bodyPr>
            <a:normAutofit/>
          </a:bodyPr>
          <a:lstStyle/>
          <a:p>
            <a:r>
              <a:rPr lang="es-AR" dirty="0"/>
              <a:t>4. No depender sólo del texto</a:t>
            </a:r>
          </a:p>
        </p:txBody>
      </p:sp>
      <p:graphicFrame>
        <p:nvGraphicFramePr>
          <p:cNvPr id="5" name="Marcador de contenido 2">
            <a:extLst>
              <a:ext uri="{FF2B5EF4-FFF2-40B4-BE49-F238E27FC236}">
                <a16:creationId xmlns:a16="http://schemas.microsoft.com/office/drawing/2014/main" id="{596EB5B8-5D6C-4A1B-97CA-E0B55C68890C}"/>
              </a:ext>
            </a:extLst>
          </p:cNvPr>
          <p:cNvGraphicFramePr>
            <a:graphicFrameLocks noGrp="1"/>
          </p:cNvGraphicFramePr>
          <p:nvPr>
            <p:ph idx="1"/>
            <p:extLst>
              <p:ext uri="{D42A27DB-BD31-4B8C-83A1-F6EECF244321}">
                <p14:modId xmlns:p14="http://schemas.microsoft.com/office/powerpoint/2010/main" val="35222990"/>
              </p:ext>
            </p:extLst>
          </p:nvPr>
        </p:nvGraphicFramePr>
        <p:xfrm>
          <a:off x="1023938" y="2286000"/>
          <a:ext cx="9720262" cy="40227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297836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B0890400-BB8B-4A44-AB63-65C7CA223E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2DD6C8BB-2E1A-5D43-9DF6-5036A1D30F46}"/>
              </a:ext>
            </a:extLst>
          </p:cNvPr>
          <p:cNvSpPr>
            <a:spLocks noGrp="1"/>
          </p:cNvSpPr>
          <p:nvPr>
            <p:ph type="title"/>
          </p:nvPr>
        </p:nvSpPr>
        <p:spPr>
          <a:xfrm>
            <a:off x="964788" y="804333"/>
            <a:ext cx="3391900" cy="5249334"/>
          </a:xfrm>
        </p:spPr>
        <p:txBody>
          <a:bodyPr>
            <a:normAutofit/>
          </a:bodyPr>
          <a:lstStyle/>
          <a:p>
            <a:pPr algn="r"/>
            <a:r>
              <a:rPr lang="es-AR" dirty="0"/>
              <a:t>5. Usar diferentes fuentes</a:t>
            </a:r>
          </a:p>
        </p:txBody>
      </p:sp>
      <p:cxnSp>
        <p:nvCxnSpPr>
          <p:cNvPr id="10" name="Straight Connector 9">
            <a:extLst>
              <a:ext uri="{FF2B5EF4-FFF2-40B4-BE49-F238E27FC236}">
                <a16:creationId xmlns:a16="http://schemas.microsoft.com/office/drawing/2014/main" id="{4D39B797-CDC6-4529-8A36-9CBFC981633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77597" y="1600200"/>
            <a:ext cx="0" cy="36576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Marcador de contenido 2">
            <a:extLst>
              <a:ext uri="{FF2B5EF4-FFF2-40B4-BE49-F238E27FC236}">
                <a16:creationId xmlns:a16="http://schemas.microsoft.com/office/drawing/2014/main" id="{608A4D52-2E12-1844-8333-8AF6AF6AE18B}"/>
              </a:ext>
            </a:extLst>
          </p:cNvPr>
          <p:cNvSpPr>
            <a:spLocks noGrp="1"/>
          </p:cNvSpPr>
          <p:nvPr>
            <p:ph idx="1"/>
          </p:nvPr>
        </p:nvSpPr>
        <p:spPr>
          <a:xfrm>
            <a:off x="4999330" y="804333"/>
            <a:ext cx="6257721" cy="5249334"/>
          </a:xfrm>
        </p:spPr>
        <p:txBody>
          <a:bodyPr anchor="ctr">
            <a:normAutofit/>
          </a:bodyPr>
          <a:lstStyle/>
          <a:p>
            <a:pPr>
              <a:buFont typeface="Arial" panose="020B0604020202020204" pitchFamily="34" charset="0"/>
              <a:buChar char="•"/>
            </a:pPr>
            <a:r>
              <a:rPr lang="es-AR" dirty="0"/>
              <a:t>Muchas veces los periodistas informan sólo en base a lo que escuchan de una sola fuente, sin consultar a más actores involucrados en el clima</a:t>
            </a:r>
          </a:p>
          <a:p>
            <a:pPr>
              <a:buFont typeface="Arial" panose="020B0604020202020204" pitchFamily="34" charset="0"/>
              <a:buChar char="•"/>
            </a:pPr>
            <a:r>
              <a:rPr lang="es-AR" dirty="0"/>
              <a:t>Los científicos son muy buena fuente de consulta para los artículos al también ir en busca de la verdad. Pero sus conocimientos deben ser comunidados de manera simple para los lectores</a:t>
            </a:r>
          </a:p>
          <a:p>
            <a:pPr>
              <a:buFont typeface="Arial" panose="020B0604020202020204" pitchFamily="34" charset="0"/>
              <a:buChar char="•"/>
            </a:pPr>
            <a:r>
              <a:rPr lang="es-AR" dirty="0"/>
              <a:t>No olvidar incluir voces de otros actores como comunidades, organizaciones no gubernamentales y representantes del sector empresarial</a:t>
            </a:r>
          </a:p>
        </p:txBody>
      </p:sp>
    </p:spTree>
    <p:extLst>
      <p:ext uri="{BB962C8B-B14F-4D97-AF65-F5344CB8AC3E}">
        <p14:creationId xmlns:p14="http://schemas.microsoft.com/office/powerpoint/2010/main" val="37129728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E040740-C672-C24C-93D6-AA9E127E6ECB}"/>
              </a:ext>
            </a:extLst>
          </p:cNvPr>
          <p:cNvSpPr>
            <a:spLocks noGrp="1"/>
          </p:cNvSpPr>
          <p:nvPr>
            <p:ph type="title"/>
          </p:nvPr>
        </p:nvSpPr>
        <p:spPr/>
        <p:txBody>
          <a:bodyPr/>
          <a:lstStyle/>
          <a:p>
            <a:r>
              <a:rPr lang="es-AR" dirty="0"/>
              <a:t>6. No perderse en las siglas</a:t>
            </a:r>
          </a:p>
        </p:txBody>
      </p:sp>
      <p:graphicFrame>
        <p:nvGraphicFramePr>
          <p:cNvPr id="4" name="Diagrama 3">
            <a:extLst>
              <a:ext uri="{FF2B5EF4-FFF2-40B4-BE49-F238E27FC236}">
                <a16:creationId xmlns:a16="http://schemas.microsoft.com/office/drawing/2014/main" id="{B240909B-FD44-0B4A-BD57-0F462C89A747}"/>
              </a:ext>
            </a:extLst>
          </p:cNvPr>
          <p:cNvGraphicFramePr/>
          <p:nvPr>
            <p:extLst>
              <p:ext uri="{D42A27DB-BD31-4B8C-83A1-F6EECF244321}">
                <p14:modId xmlns:p14="http://schemas.microsoft.com/office/powerpoint/2010/main" val="2733726025"/>
              </p:ext>
            </p:extLst>
          </p:nvPr>
        </p:nvGraphicFramePr>
        <p:xfrm>
          <a:off x="1447800" y="585216"/>
          <a:ext cx="8712200" cy="58813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328165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439170F-68EF-7640-8269-34D597D46940}"/>
              </a:ext>
            </a:extLst>
          </p:cNvPr>
          <p:cNvSpPr>
            <a:spLocks noGrp="1"/>
          </p:cNvSpPr>
          <p:nvPr>
            <p:ph type="title"/>
          </p:nvPr>
        </p:nvSpPr>
        <p:spPr/>
        <p:txBody>
          <a:bodyPr/>
          <a:lstStyle/>
          <a:p>
            <a:r>
              <a:rPr lang="es-AR" dirty="0"/>
              <a:t>6. No perderse en las siglas: glosarios</a:t>
            </a:r>
          </a:p>
        </p:txBody>
      </p:sp>
      <p:sp>
        <p:nvSpPr>
          <p:cNvPr id="3" name="CuadroTexto 2">
            <a:extLst>
              <a:ext uri="{FF2B5EF4-FFF2-40B4-BE49-F238E27FC236}">
                <a16:creationId xmlns:a16="http://schemas.microsoft.com/office/drawing/2014/main" id="{B377E776-2CB5-DC41-9568-520459E58A37}"/>
              </a:ext>
            </a:extLst>
          </p:cNvPr>
          <p:cNvSpPr txBox="1"/>
          <p:nvPr/>
        </p:nvSpPr>
        <p:spPr>
          <a:xfrm>
            <a:off x="2497015" y="2210133"/>
            <a:ext cx="7605163" cy="4062651"/>
          </a:xfrm>
          <a:prstGeom prst="rect">
            <a:avLst/>
          </a:prstGeom>
          <a:noFill/>
        </p:spPr>
        <p:txBody>
          <a:bodyPr wrap="square" rtlCol="0">
            <a:spAutoFit/>
          </a:bodyPr>
          <a:lstStyle/>
          <a:p>
            <a:pPr marL="285750" indent="-285750">
              <a:buFont typeface="Arial" panose="020B0604020202020204" pitchFamily="34" charset="0"/>
              <a:buChar char="•"/>
            </a:pPr>
            <a:r>
              <a:rPr lang="es-AR" sz="2400" dirty="0"/>
              <a:t>Glosario de cambio climático del IPCC</a:t>
            </a:r>
          </a:p>
          <a:p>
            <a:r>
              <a:rPr lang="es-AR" sz="2400" dirty="0">
                <a:hlinkClick r:id="rId2"/>
              </a:rPr>
              <a:t>https://www.ipcc.ch/site/assets/uploads/2018/08/WGI_AR5_glossary_ES.pdf</a:t>
            </a:r>
            <a:endParaRPr lang="es-AR" sz="2400" dirty="0"/>
          </a:p>
          <a:p>
            <a:endParaRPr lang="es-AR" sz="2400" dirty="0"/>
          </a:p>
          <a:p>
            <a:pPr marL="285750" indent="-285750">
              <a:buFont typeface="Arial" panose="020B0604020202020204" pitchFamily="34" charset="0"/>
              <a:buChar char="•"/>
            </a:pPr>
            <a:r>
              <a:rPr lang="es-AR" sz="2400" dirty="0"/>
              <a:t>Glosario de cambio climático del MVOTMA</a:t>
            </a:r>
          </a:p>
          <a:p>
            <a:r>
              <a:rPr lang="es-AR" sz="2400" dirty="0">
                <a:hlinkClick r:id="rId3"/>
              </a:rPr>
              <a:t>https://www.mvotma.gub.uy/glosario#clima</a:t>
            </a:r>
            <a:r>
              <a:rPr lang="es-AR" sz="2400" dirty="0"/>
              <a:t> </a:t>
            </a:r>
          </a:p>
          <a:p>
            <a:endParaRPr lang="es-AR" sz="2400" dirty="0"/>
          </a:p>
          <a:p>
            <a:pPr marL="285750" indent="-285750">
              <a:buFont typeface="Arial" panose="020B0604020202020204" pitchFamily="34" charset="0"/>
              <a:buChar char="•"/>
            </a:pPr>
            <a:r>
              <a:rPr lang="es-AR" sz="2400" dirty="0"/>
              <a:t>Glosario de cambio climático de la CMNUCC (en inglés)</a:t>
            </a:r>
          </a:p>
          <a:p>
            <a:r>
              <a:rPr lang="es-AR" sz="2400" dirty="0">
                <a:hlinkClick r:id="rId4"/>
              </a:rPr>
              <a:t>https://unfccc.int/process-and-meetings/the-convention/glossary-of-climate-change-acronyms-and-terms</a:t>
            </a:r>
            <a:r>
              <a:rPr lang="es-AR" sz="2400" dirty="0"/>
              <a:t> </a:t>
            </a:r>
          </a:p>
          <a:p>
            <a:endParaRPr lang="es-AR" dirty="0"/>
          </a:p>
        </p:txBody>
      </p:sp>
    </p:spTree>
    <p:extLst>
      <p:ext uri="{BB962C8B-B14F-4D97-AF65-F5344CB8AC3E}">
        <p14:creationId xmlns:p14="http://schemas.microsoft.com/office/powerpoint/2010/main" val="30707337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8B5116F-5A87-FC41-8A37-04156C3EF837}"/>
              </a:ext>
            </a:extLst>
          </p:cNvPr>
          <p:cNvSpPr>
            <a:spLocks noGrp="1"/>
          </p:cNvSpPr>
          <p:nvPr>
            <p:ph type="title"/>
          </p:nvPr>
        </p:nvSpPr>
        <p:spPr/>
        <p:txBody>
          <a:bodyPr/>
          <a:lstStyle/>
          <a:p>
            <a:r>
              <a:rPr lang="es-AR" dirty="0"/>
              <a:t>7. No hablar/escribir como un negociador</a:t>
            </a:r>
          </a:p>
        </p:txBody>
      </p:sp>
      <p:sp>
        <p:nvSpPr>
          <p:cNvPr id="3" name="Rectángulo redondeado 2">
            <a:extLst>
              <a:ext uri="{FF2B5EF4-FFF2-40B4-BE49-F238E27FC236}">
                <a16:creationId xmlns:a16="http://schemas.microsoft.com/office/drawing/2014/main" id="{43EF978D-2D67-8944-A189-1E2C41EC492C}"/>
              </a:ext>
            </a:extLst>
          </p:cNvPr>
          <p:cNvSpPr/>
          <p:nvPr/>
        </p:nvSpPr>
        <p:spPr>
          <a:xfrm>
            <a:off x="1981200" y="2084832"/>
            <a:ext cx="3352800" cy="134416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2800" dirty="0"/>
              <a:t>COP25</a:t>
            </a:r>
          </a:p>
        </p:txBody>
      </p:sp>
      <p:sp>
        <p:nvSpPr>
          <p:cNvPr id="5" name="Rectángulo redondeado 4">
            <a:extLst>
              <a:ext uri="{FF2B5EF4-FFF2-40B4-BE49-F238E27FC236}">
                <a16:creationId xmlns:a16="http://schemas.microsoft.com/office/drawing/2014/main" id="{9F8E7400-7C46-C14C-A97D-F67CA2264CBE}"/>
              </a:ext>
            </a:extLst>
          </p:cNvPr>
          <p:cNvSpPr/>
          <p:nvPr/>
        </p:nvSpPr>
        <p:spPr>
          <a:xfrm>
            <a:off x="6494584" y="2084832"/>
            <a:ext cx="3352800" cy="1344168"/>
          </a:xfrm>
          <a:prstGeom prst="round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2800" dirty="0"/>
              <a:t>Negociaciones climáticas en Chile</a:t>
            </a:r>
          </a:p>
        </p:txBody>
      </p:sp>
      <p:sp>
        <p:nvSpPr>
          <p:cNvPr id="6" name="Rectángulo redondeado 5">
            <a:extLst>
              <a:ext uri="{FF2B5EF4-FFF2-40B4-BE49-F238E27FC236}">
                <a16:creationId xmlns:a16="http://schemas.microsoft.com/office/drawing/2014/main" id="{5666A48E-AF36-6649-9CBA-5D446A581B33}"/>
              </a:ext>
            </a:extLst>
          </p:cNvPr>
          <p:cNvSpPr/>
          <p:nvPr/>
        </p:nvSpPr>
        <p:spPr>
          <a:xfrm>
            <a:off x="1981200" y="3772955"/>
            <a:ext cx="3352800" cy="134416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2800" dirty="0"/>
              <a:t>NDC</a:t>
            </a:r>
          </a:p>
        </p:txBody>
      </p:sp>
      <p:sp>
        <p:nvSpPr>
          <p:cNvPr id="7" name="Rectángulo redondeado 6">
            <a:extLst>
              <a:ext uri="{FF2B5EF4-FFF2-40B4-BE49-F238E27FC236}">
                <a16:creationId xmlns:a16="http://schemas.microsoft.com/office/drawing/2014/main" id="{17809B2C-FCA5-3749-A3B0-992742ACFAB6}"/>
              </a:ext>
            </a:extLst>
          </p:cNvPr>
          <p:cNvSpPr/>
          <p:nvPr/>
        </p:nvSpPr>
        <p:spPr>
          <a:xfrm>
            <a:off x="6494584" y="3772955"/>
            <a:ext cx="3352800" cy="1344168"/>
          </a:xfrm>
          <a:prstGeom prst="round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2800" dirty="0"/>
              <a:t>Contribución climática</a:t>
            </a:r>
          </a:p>
        </p:txBody>
      </p:sp>
      <p:sp>
        <p:nvSpPr>
          <p:cNvPr id="8" name="Rectángulo redondeado 7">
            <a:extLst>
              <a:ext uri="{FF2B5EF4-FFF2-40B4-BE49-F238E27FC236}">
                <a16:creationId xmlns:a16="http://schemas.microsoft.com/office/drawing/2014/main" id="{F3D8B50A-59AB-9D42-82C0-9809CE76AAE5}"/>
              </a:ext>
            </a:extLst>
          </p:cNvPr>
          <p:cNvSpPr/>
          <p:nvPr/>
        </p:nvSpPr>
        <p:spPr>
          <a:xfrm>
            <a:off x="1981200" y="5435757"/>
            <a:ext cx="3352800" cy="134416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2800" dirty="0"/>
              <a:t>Partes del Anexo I</a:t>
            </a:r>
          </a:p>
        </p:txBody>
      </p:sp>
      <p:sp>
        <p:nvSpPr>
          <p:cNvPr id="9" name="Rectángulo redondeado 8">
            <a:extLst>
              <a:ext uri="{FF2B5EF4-FFF2-40B4-BE49-F238E27FC236}">
                <a16:creationId xmlns:a16="http://schemas.microsoft.com/office/drawing/2014/main" id="{CFCCDB58-BC5C-2141-A3FB-1872D794214E}"/>
              </a:ext>
            </a:extLst>
          </p:cNvPr>
          <p:cNvSpPr/>
          <p:nvPr/>
        </p:nvSpPr>
        <p:spPr>
          <a:xfrm>
            <a:off x="6494584" y="5461078"/>
            <a:ext cx="3352800" cy="1344168"/>
          </a:xfrm>
          <a:prstGeom prst="round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2800" dirty="0"/>
              <a:t>Países ricos</a:t>
            </a:r>
          </a:p>
        </p:txBody>
      </p:sp>
      <p:cxnSp>
        <p:nvCxnSpPr>
          <p:cNvPr id="11" name="Conector recto de flecha 10">
            <a:extLst>
              <a:ext uri="{FF2B5EF4-FFF2-40B4-BE49-F238E27FC236}">
                <a16:creationId xmlns:a16="http://schemas.microsoft.com/office/drawing/2014/main" id="{BA06B733-3BAA-554F-90F1-6AAC4CCF1C22}"/>
              </a:ext>
            </a:extLst>
          </p:cNvPr>
          <p:cNvCxnSpPr/>
          <p:nvPr/>
        </p:nvCxnSpPr>
        <p:spPr>
          <a:xfrm>
            <a:off x="5568462" y="2756916"/>
            <a:ext cx="80889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Conector recto de flecha 12">
            <a:extLst>
              <a:ext uri="{FF2B5EF4-FFF2-40B4-BE49-F238E27FC236}">
                <a16:creationId xmlns:a16="http://schemas.microsoft.com/office/drawing/2014/main" id="{BC9C85F1-10A6-714F-BF59-B3BC7A9EBA42}"/>
              </a:ext>
            </a:extLst>
          </p:cNvPr>
          <p:cNvCxnSpPr/>
          <p:nvPr/>
        </p:nvCxnSpPr>
        <p:spPr>
          <a:xfrm>
            <a:off x="5568462" y="4445039"/>
            <a:ext cx="80889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Conector recto de flecha 14">
            <a:extLst>
              <a:ext uri="{FF2B5EF4-FFF2-40B4-BE49-F238E27FC236}">
                <a16:creationId xmlns:a16="http://schemas.microsoft.com/office/drawing/2014/main" id="{0FCF4FB3-DFAD-414B-BB68-E0AFD8B6DC81}"/>
              </a:ext>
            </a:extLst>
          </p:cNvPr>
          <p:cNvCxnSpPr/>
          <p:nvPr/>
        </p:nvCxnSpPr>
        <p:spPr>
          <a:xfrm>
            <a:off x="5568462" y="6107841"/>
            <a:ext cx="80889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339620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7FCBBC9-9306-0244-B108-B0FE9C6C8768}"/>
              </a:ext>
            </a:extLst>
          </p:cNvPr>
          <p:cNvSpPr>
            <a:spLocks noGrp="1"/>
          </p:cNvSpPr>
          <p:nvPr>
            <p:ph type="title"/>
          </p:nvPr>
        </p:nvSpPr>
        <p:spPr/>
        <p:txBody>
          <a:bodyPr/>
          <a:lstStyle/>
          <a:p>
            <a:r>
              <a:rPr lang="es-AR" dirty="0"/>
              <a:t>El cambio climático, la historia del siglo</a:t>
            </a:r>
          </a:p>
        </p:txBody>
      </p:sp>
      <p:sp>
        <p:nvSpPr>
          <p:cNvPr id="3" name="Marcador de contenido 2">
            <a:extLst>
              <a:ext uri="{FF2B5EF4-FFF2-40B4-BE49-F238E27FC236}">
                <a16:creationId xmlns:a16="http://schemas.microsoft.com/office/drawing/2014/main" id="{9A5EE64F-D4BE-3F49-A8F4-89F56855551B}"/>
              </a:ext>
            </a:extLst>
          </p:cNvPr>
          <p:cNvSpPr>
            <a:spLocks noGrp="1"/>
          </p:cNvSpPr>
          <p:nvPr>
            <p:ph sz="half" idx="1"/>
          </p:nvPr>
        </p:nvSpPr>
        <p:spPr/>
        <p:txBody>
          <a:bodyPr/>
          <a:lstStyle/>
          <a:p>
            <a:pPr>
              <a:buFont typeface="Arial" panose="020B0604020202020204" pitchFamily="34" charset="0"/>
              <a:buChar char="•"/>
            </a:pPr>
            <a:r>
              <a:rPr lang="es-AR" dirty="0"/>
              <a:t>El cambio climático es la </a:t>
            </a:r>
            <a:r>
              <a:rPr lang="es-AR" b="1" dirty="0"/>
              <a:t>historia más grande del siglo XX</a:t>
            </a:r>
            <a:r>
              <a:rPr lang="es-AR" dirty="0"/>
              <a:t>, afectando a sociedades, economías e individuos y forzando a cambiar para adaptarnos, todo a escala masiva</a:t>
            </a:r>
          </a:p>
          <a:p>
            <a:pPr>
              <a:buFont typeface="Arial" panose="020B0604020202020204" pitchFamily="34" charset="0"/>
              <a:buChar char="•"/>
            </a:pPr>
            <a:r>
              <a:rPr lang="es-AR" dirty="0"/>
              <a:t>Todos los periodistas deberían comprender </a:t>
            </a:r>
            <a:r>
              <a:rPr lang="es-AR" b="1" dirty="0"/>
              <a:t>comprender el cambio climático y la ciencia detrás del mismo</a:t>
            </a:r>
            <a:r>
              <a:rPr lang="es-AR" dirty="0"/>
              <a:t>, especialmente en los países en vías de desarrollo, los más afectados en el corto y largo plazo</a:t>
            </a:r>
          </a:p>
        </p:txBody>
      </p:sp>
      <p:sp>
        <p:nvSpPr>
          <p:cNvPr id="4" name="Marcador de contenido 3">
            <a:extLst>
              <a:ext uri="{FF2B5EF4-FFF2-40B4-BE49-F238E27FC236}">
                <a16:creationId xmlns:a16="http://schemas.microsoft.com/office/drawing/2014/main" id="{27B67E28-F481-544B-8F24-3B250E22B343}"/>
              </a:ext>
            </a:extLst>
          </p:cNvPr>
          <p:cNvSpPr>
            <a:spLocks noGrp="1"/>
          </p:cNvSpPr>
          <p:nvPr>
            <p:ph sz="half" idx="2"/>
          </p:nvPr>
        </p:nvSpPr>
        <p:spPr/>
        <p:txBody>
          <a:bodyPr/>
          <a:lstStyle/>
          <a:p>
            <a:pPr>
              <a:buFont typeface="Arial" panose="020B0604020202020204" pitchFamily="34" charset="0"/>
              <a:buChar char="•"/>
            </a:pPr>
            <a:r>
              <a:rPr lang="es-AR" dirty="0"/>
              <a:t>¿Pero el cambio climático recibe la cantidad de cobertura suficiente en los medios de comunicación? </a:t>
            </a:r>
            <a:r>
              <a:rPr lang="es-AR" b="1" dirty="0"/>
              <a:t>No todos los editores todavía comprenden la importancia de la temática</a:t>
            </a:r>
          </a:p>
          <a:p>
            <a:pPr>
              <a:buFont typeface="Arial" panose="020B0604020202020204" pitchFamily="34" charset="0"/>
              <a:buChar char="•"/>
            </a:pPr>
            <a:r>
              <a:rPr lang="es-AR" dirty="0"/>
              <a:t>Sin embargo, desde que empezó a comunicarse masivamente en la década de 1980 ha habido </a:t>
            </a:r>
            <a:r>
              <a:rPr lang="es-AR" b="1" dirty="0"/>
              <a:t>grandes progresos</a:t>
            </a:r>
            <a:r>
              <a:rPr lang="es-AR" dirty="0"/>
              <a:t>. Hoy es frecuente ver todas las semanas notas de cambio climático en los medios en diferentes formatos</a:t>
            </a:r>
          </a:p>
        </p:txBody>
      </p:sp>
    </p:spTree>
    <p:extLst>
      <p:ext uri="{BB962C8B-B14F-4D97-AF65-F5344CB8AC3E}">
        <p14:creationId xmlns:p14="http://schemas.microsoft.com/office/powerpoint/2010/main" val="25392450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109556B-EAE9-4435-B409-0519F2CBDB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552267" cy="6858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F3F81185-C3B0-CD46-ADAA-0A33D32BF1C4}"/>
              </a:ext>
            </a:extLst>
          </p:cNvPr>
          <p:cNvSpPr>
            <a:spLocks noGrp="1"/>
          </p:cNvSpPr>
          <p:nvPr>
            <p:ph type="title"/>
          </p:nvPr>
        </p:nvSpPr>
        <p:spPr>
          <a:xfrm>
            <a:off x="1024128" y="585216"/>
            <a:ext cx="6007027" cy="1499616"/>
          </a:xfrm>
        </p:spPr>
        <p:txBody>
          <a:bodyPr>
            <a:normAutofit/>
          </a:bodyPr>
          <a:lstStyle/>
          <a:p>
            <a:r>
              <a:rPr lang="es-AR">
                <a:solidFill>
                  <a:srgbClr val="FFFFFF"/>
                </a:solidFill>
              </a:rPr>
              <a:t>De una historia global a una local</a:t>
            </a:r>
          </a:p>
        </p:txBody>
      </p:sp>
      <p:cxnSp>
        <p:nvCxnSpPr>
          <p:cNvPr id="12" name="Straight Connector 11">
            <a:extLst>
              <a:ext uri="{FF2B5EF4-FFF2-40B4-BE49-F238E27FC236}">
                <a16:creationId xmlns:a16="http://schemas.microsoft.com/office/drawing/2014/main" id="{5814CCBE-423E-41B2-A9F3-82679F490EF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
        <p:nvSpPr>
          <p:cNvPr id="3" name="Marcador de contenido 2">
            <a:extLst>
              <a:ext uri="{FF2B5EF4-FFF2-40B4-BE49-F238E27FC236}">
                <a16:creationId xmlns:a16="http://schemas.microsoft.com/office/drawing/2014/main" id="{43F2078B-8D33-1943-A191-F6716884590B}"/>
              </a:ext>
            </a:extLst>
          </p:cNvPr>
          <p:cNvSpPr>
            <a:spLocks noGrp="1"/>
          </p:cNvSpPr>
          <p:nvPr>
            <p:ph idx="1"/>
          </p:nvPr>
        </p:nvSpPr>
        <p:spPr>
          <a:xfrm>
            <a:off x="1024128" y="2286000"/>
            <a:ext cx="6007027" cy="4023360"/>
          </a:xfrm>
        </p:spPr>
        <p:txBody>
          <a:bodyPr>
            <a:normAutofit/>
          </a:bodyPr>
          <a:lstStyle/>
          <a:p>
            <a:pPr>
              <a:buFont typeface="Arial" panose="020B0604020202020204" pitchFamily="34" charset="0"/>
              <a:buChar char="•"/>
            </a:pPr>
            <a:r>
              <a:rPr lang="es-AR">
                <a:solidFill>
                  <a:srgbClr val="FFFFFF"/>
                </a:solidFill>
              </a:rPr>
              <a:t>La mayoría de las audiencias quiere saber cómo va a ser afectado por el cambio climático en su vida cotidiana.</a:t>
            </a:r>
          </a:p>
          <a:p>
            <a:pPr>
              <a:buFont typeface="Arial" panose="020B0604020202020204" pitchFamily="34" charset="0"/>
              <a:buChar char="•"/>
            </a:pPr>
            <a:r>
              <a:rPr lang="es-AR">
                <a:solidFill>
                  <a:srgbClr val="FFFFFF"/>
                </a:solidFill>
              </a:rPr>
              <a:t>El problema es obtener información científica que sea certera para cada localidad ya que los modelos climáticos son menos certeros en escalas pequeñas</a:t>
            </a:r>
          </a:p>
          <a:p>
            <a:pPr>
              <a:buFont typeface="Arial" panose="020B0604020202020204" pitchFamily="34" charset="0"/>
              <a:buChar char="•"/>
            </a:pPr>
            <a:r>
              <a:rPr lang="es-AR">
                <a:solidFill>
                  <a:srgbClr val="FFFFFF"/>
                </a:solidFill>
              </a:rPr>
              <a:t>Sin embargo, hay muchas maneras de darle al cambio climático un enfoque local</a:t>
            </a:r>
          </a:p>
        </p:txBody>
      </p:sp>
      <p:pic>
        <p:nvPicPr>
          <p:cNvPr id="5" name="Imagen 4" descr="Imagen que contiene exterior, agua, cielo, suelo&#10;&#10;Descripción generada automáticamente">
            <a:extLst>
              <a:ext uri="{FF2B5EF4-FFF2-40B4-BE49-F238E27FC236}">
                <a16:creationId xmlns:a16="http://schemas.microsoft.com/office/drawing/2014/main" id="{F6D54880-F65D-704C-971B-4C27505F3AE0}"/>
              </a:ext>
            </a:extLst>
          </p:cNvPr>
          <p:cNvPicPr>
            <a:picLocks noChangeAspect="1"/>
          </p:cNvPicPr>
          <p:nvPr/>
        </p:nvPicPr>
        <p:blipFill rotWithShape="1">
          <a:blip r:embed="rId2"/>
          <a:srcRect l="38769" r="16071" b="-1"/>
          <a:stretch/>
        </p:blipFill>
        <p:spPr>
          <a:xfrm>
            <a:off x="7552266" y="10"/>
            <a:ext cx="4639734" cy="6857990"/>
          </a:xfrm>
          <a:prstGeom prst="rect">
            <a:avLst/>
          </a:prstGeom>
        </p:spPr>
      </p:pic>
    </p:spTree>
    <p:extLst>
      <p:ext uri="{BB962C8B-B14F-4D97-AF65-F5344CB8AC3E}">
        <p14:creationId xmlns:p14="http://schemas.microsoft.com/office/powerpoint/2010/main" val="16844367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6A64E1E-CD0A-974F-B697-CA0745C6C61F}"/>
              </a:ext>
            </a:extLst>
          </p:cNvPr>
          <p:cNvSpPr>
            <a:spLocks noGrp="1"/>
          </p:cNvSpPr>
          <p:nvPr>
            <p:ph type="title"/>
          </p:nvPr>
        </p:nvSpPr>
        <p:spPr>
          <a:xfrm>
            <a:off x="1024128" y="585216"/>
            <a:ext cx="9720072" cy="1499616"/>
          </a:xfrm>
        </p:spPr>
        <p:txBody>
          <a:bodyPr>
            <a:normAutofit/>
          </a:bodyPr>
          <a:lstStyle/>
          <a:p>
            <a:r>
              <a:rPr lang="es-AR" dirty="0"/>
              <a:t>1. Usar fuentes locales</a:t>
            </a:r>
          </a:p>
        </p:txBody>
      </p:sp>
      <p:graphicFrame>
        <p:nvGraphicFramePr>
          <p:cNvPr id="5" name="Marcador de contenido 2">
            <a:extLst>
              <a:ext uri="{FF2B5EF4-FFF2-40B4-BE49-F238E27FC236}">
                <a16:creationId xmlns:a16="http://schemas.microsoft.com/office/drawing/2014/main" id="{296EC0F0-35A5-4210-9064-58C2767D22C6}"/>
              </a:ext>
            </a:extLst>
          </p:cNvPr>
          <p:cNvGraphicFramePr>
            <a:graphicFrameLocks noGrp="1"/>
          </p:cNvGraphicFramePr>
          <p:nvPr>
            <p:ph idx="1"/>
            <p:extLst>
              <p:ext uri="{D42A27DB-BD31-4B8C-83A1-F6EECF244321}">
                <p14:modId xmlns:p14="http://schemas.microsoft.com/office/powerpoint/2010/main" val="1437087189"/>
              </p:ext>
            </p:extLst>
          </p:nvPr>
        </p:nvGraphicFramePr>
        <p:xfrm>
          <a:off x="1023938" y="2286000"/>
          <a:ext cx="9720262" cy="40227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222147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0AAC386-A18D-4525-AD1B-4D227ED34C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801129E7-9B68-8A4D-B5ED-01EF7031E9C4}"/>
              </a:ext>
            </a:extLst>
          </p:cNvPr>
          <p:cNvSpPr>
            <a:spLocks noGrp="1"/>
          </p:cNvSpPr>
          <p:nvPr>
            <p:ph type="title"/>
          </p:nvPr>
        </p:nvSpPr>
        <p:spPr>
          <a:xfrm>
            <a:off x="8129872" y="643467"/>
            <a:ext cx="3473009" cy="5571066"/>
          </a:xfrm>
        </p:spPr>
        <p:txBody>
          <a:bodyPr>
            <a:normAutofit/>
          </a:bodyPr>
          <a:lstStyle/>
          <a:p>
            <a:r>
              <a:rPr lang="es-AR" dirty="0"/>
              <a:t>2. Comparar causas globales y locales</a:t>
            </a:r>
          </a:p>
        </p:txBody>
      </p:sp>
      <p:cxnSp>
        <p:nvCxnSpPr>
          <p:cNvPr id="12" name="Straight Connector 11">
            <a:extLst>
              <a:ext uri="{FF2B5EF4-FFF2-40B4-BE49-F238E27FC236}">
                <a16:creationId xmlns:a16="http://schemas.microsoft.com/office/drawing/2014/main" id="{C34C4AD0-FE94-4E84-ACA6-CC5BF1A1182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853463" y="2514600"/>
            <a:ext cx="0" cy="18288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graphicFrame>
        <p:nvGraphicFramePr>
          <p:cNvPr id="7" name="Marcador de contenido 2">
            <a:extLst>
              <a:ext uri="{FF2B5EF4-FFF2-40B4-BE49-F238E27FC236}">
                <a16:creationId xmlns:a16="http://schemas.microsoft.com/office/drawing/2014/main" id="{81905808-1072-41BC-AFA5-3AB944163271}"/>
              </a:ext>
            </a:extLst>
          </p:cNvPr>
          <p:cNvGraphicFramePr>
            <a:graphicFrameLocks noGrp="1"/>
          </p:cNvGraphicFramePr>
          <p:nvPr>
            <p:ph idx="1"/>
            <p:extLst>
              <p:ext uri="{D42A27DB-BD31-4B8C-83A1-F6EECF244321}">
                <p14:modId xmlns:p14="http://schemas.microsoft.com/office/powerpoint/2010/main" val="362467184"/>
              </p:ext>
            </p:extLst>
          </p:nvPr>
        </p:nvGraphicFramePr>
        <p:xfrm>
          <a:off x="942975" y="933450"/>
          <a:ext cx="6596063" cy="49418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228164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B0890400-BB8B-4A44-AB63-65C7CA223E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EAA6BE82-DEC0-F845-B360-92DBE475CADE}"/>
              </a:ext>
            </a:extLst>
          </p:cNvPr>
          <p:cNvSpPr>
            <a:spLocks noGrp="1"/>
          </p:cNvSpPr>
          <p:nvPr>
            <p:ph type="title"/>
          </p:nvPr>
        </p:nvSpPr>
        <p:spPr>
          <a:xfrm>
            <a:off x="964788" y="804333"/>
            <a:ext cx="3391900" cy="5249334"/>
          </a:xfrm>
        </p:spPr>
        <p:txBody>
          <a:bodyPr>
            <a:normAutofit/>
          </a:bodyPr>
          <a:lstStyle/>
          <a:p>
            <a:pPr algn="r"/>
            <a:r>
              <a:rPr lang="es-AR" dirty="0"/>
              <a:t>3. Explicar la adaptación</a:t>
            </a:r>
          </a:p>
        </p:txBody>
      </p:sp>
      <p:cxnSp>
        <p:nvCxnSpPr>
          <p:cNvPr id="10" name="Straight Connector 9">
            <a:extLst>
              <a:ext uri="{FF2B5EF4-FFF2-40B4-BE49-F238E27FC236}">
                <a16:creationId xmlns:a16="http://schemas.microsoft.com/office/drawing/2014/main" id="{4D39B797-CDC6-4529-8A36-9CBFC981633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77597" y="1600200"/>
            <a:ext cx="0" cy="36576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Marcador de contenido 2">
            <a:extLst>
              <a:ext uri="{FF2B5EF4-FFF2-40B4-BE49-F238E27FC236}">
                <a16:creationId xmlns:a16="http://schemas.microsoft.com/office/drawing/2014/main" id="{AA9F9842-CAD6-F648-9BF6-1A4297530F59}"/>
              </a:ext>
            </a:extLst>
          </p:cNvPr>
          <p:cNvSpPr>
            <a:spLocks noGrp="1"/>
          </p:cNvSpPr>
          <p:nvPr>
            <p:ph idx="1"/>
          </p:nvPr>
        </p:nvSpPr>
        <p:spPr>
          <a:xfrm>
            <a:off x="4999330" y="804333"/>
            <a:ext cx="6257721" cy="5249334"/>
          </a:xfrm>
        </p:spPr>
        <p:txBody>
          <a:bodyPr anchor="ctr">
            <a:normAutofit/>
          </a:bodyPr>
          <a:lstStyle/>
          <a:p>
            <a:pPr>
              <a:buFont typeface="Arial" panose="020B0604020202020204" pitchFamily="34" charset="0"/>
              <a:buChar char="•"/>
            </a:pPr>
            <a:r>
              <a:rPr lang="es-AR" dirty="0"/>
              <a:t>Muchas notas del cambio climático, especialmente en países en vías de desarrollo, son sobre ciudades, comunidades y personas que se pueden adaptar</a:t>
            </a:r>
          </a:p>
          <a:p>
            <a:pPr>
              <a:buFont typeface="Arial" panose="020B0604020202020204" pitchFamily="34" charset="0"/>
              <a:buChar char="•"/>
            </a:pPr>
            <a:r>
              <a:rPr lang="es-AR" dirty="0"/>
              <a:t>En muchos casos, esto involucra grandes obras de infraestructura o sistemas de alerta temprana. Pero además también involucra mejores prácticas ambientales como proteger los ecosistemas</a:t>
            </a:r>
          </a:p>
          <a:p>
            <a:pPr>
              <a:buFont typeface="Arial" panose="020B0604020202020204" pitchFamily="34" charset="0"/>
              <a:buChar char="•"/>
            </a:pPr>
            <a:r>
              <a:rPr lang="es-AR" dirty="0"/>
              <a:t>Adaptar significa cambiar la manera de pensar de las personas para que consideren el cambio climático en sus decisiones diarias </a:t>
            </a:r>
          </a:p>
        </p:txBody>
      </p:sp>
    </p:spTree>
    <p:extLst>
      <p:ext uri="{BB962C8B-B14F-4D97-AF65-F5344CB8AC3E}">
        <p14:creationId xmlns:p14="http://schemas.microsoft.com/office/powerpoint/2010/main" val="21491127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B7E8292-17F8-544D-B4A1-3603BE69C2FF}"/>
              </a:ext>
            </a:extLst>
          </p:cNvPr>
          <p:cNvSpPr>
            <a:spLocks noGrp="1"/>
          </p:cNvSpPr>
          <p:nvPr>
            <p:ph type="title"/>
          </p:nvPr>
        </p:nvSpPr>
        <p:spPr>
          <a:xfrm>
            <a:off x="1024128" y="585216"/>
            <a:ext cx="9720072" cy="1499616"/>
          </a:xfrm>
        </p:spPr>
        <p:txBody>
          <a:bodyPr>
            <a:normAutofit/>
          </a:bodyPr>
          <a:lstStyle/>
          <a:p>
            <a:r>
              <a:rPr lang="es-AR" dirty="0"/>
              <a:t>4. Seguir la ruta del dinero</a:t>
            </a:r>
          </a:p>
        </p:txBody>
      </p:sp>
      <p:graphicFrame>
        <p:nvGraphicFramePr>
          <p:cNvPr id="5" name="Marcador de contenido 2">
            <a:extLst>
              <a:ext uri="{FF2B5EF4-FFF2-40B4-BE49-F238E27FC236}">
                <a16:creationId xmlns:a16="http://schemas.microsoft.com/office/drawing/2014/main" id="{22192901-240F-4F1F-88E4-97C5901E123F}"/>
              </a:ext>
            </a:extLst>
          </p:cNvPr>
          <p:cNvGraphicFramePr>
            <a:graphicFrameLocks noGrp="1"/>
          </p:cNvGraphicFramePr>
          <p:nvPr>
            <p:ph idx="1"/>
            <p:extLst>
              <p:ext uri="{D42A27DB-BD31-4B8C-83A1-F6EECF244321}">
                <p14:modId xmlns:p14="http://schemas.microsoft.com/office/powerpoint/2010/main" val="2560017223"/>
              </p:ext>
            </p:extLst>
          </p:nvPr>
        </p:nvGraphicFramePr>
        <p:xfrm>
          <a:off x="1023938" y="2286000"/>
          <a:ext cx="9720262" cy="40227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482330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A363D7A-5768-ED46-98B8-6D821796DB0B}"/>
              </a:ext>
            </a:extLst>
          </p:cNvPr>
          <p:cNvSpPr>
            <a:spLocks noGrp="1"/>
          </p:cNvSpPr>
          <p:nvPr>
            <p:ph type="title"/>
          </p:nvPr>
        </p:nvSpPr>
        <p:spPr>
          <a:xfrm>
            <a:off x="1024128" y="585216"/>
            <a:ext cx="6066818" cy="1499616"/>
          </a:xfrm>
        </p:spPr>
        <p:txBody>
          <a:bodyPr>
            <a:normAutofit/>
          </a:bodyPr>
          <a:lstStyle/>
          <a:p>
            <a:r>
              <a:rPr lang="es-AR" dirty="0"/>
              <a:t>5. Ser un perro guardián</a:t>
            </a:r>
          </a:p>
        </p:txBody>
      </p:sp>
      <p:sp>
        <p:nvSpPr>
          <p:cNvPr id="3" name="Marcador de contenido 2">
            <a:extLst>
              <a:ext uri="{FF2B5EF4-FFF2-40B4-BE49-F238E27FC236}">
                <a16:creationId xmlns:a16="http://schemas.microsoft.com/office/drawing/2014/main" id="{9F134F2D-E933-0949-A261-81DAF3597BE4}"/>
              </a:ext>
            </a:extLst>
          </p:cNvPr>
          <p:cNvSpPr>
            <a:spLocks noGrp="1"/>
          </p:cNvSpPr>
          <p:nvPr>
            <p:ph idx="1"/>
          </p:nvPr>
        </p:nvSpPr>
        <p:spPr>
          <a:xfrm>
            <a:off x="1024128" y="2286000"/>
            <a:ext cx="6066818" cy="4023360"/>
          </a:xfrm>
        </p:spPr>
        <p:txBody>
          <a:bodyPr>
            <a:normAutofit/>
          </a:bodyPr>
          <a:lstStyle/>
          <a:p>
            <a:pPr>
              <a:buFont typeface="Arial" panose="020B0604020202020204" pitchFamily="34" charset="0"/>
              <a:buChar char="•"/>
            </a:pPr>
            <a:r>
              <a:rPr lang="es-AR" dirty="0"/>
              <a:t>La investigación es siempre parte del trabajo del periodista y esto incluye al cambio climático</a:t>
            </a:r>
          </a:p>
          <a:p>
            <a:pPr>
              <a:buFont typeface="Arial" panose="020B0604020202020204" pitchFamily="34" charset="0"/>
              <a:buChar char="•"/>
            </a:pPr>
            <a:r>
              <a:rPr lang="es-AR" dirty="0"/>
              <a:t>El periodista puede investigar de qué manera están actuando organizaciones locales para cumplir con estándares globales.</a:t>
            </a:r>
          </a:p>
          <a:p>
            <a:pPr>
              <a:buFont typeface="Arial" panose="020B0604020202020204" pitchFamily="34" charset="0"/>
              <a:buChar char="•"/>
            </a:pPr>
            <a:r>
              <a:rPr lang="es-AR" dirty="0"/>
              <a:t>El cumplimiento gubernamental se volverá un tema crecientemente importante a medida que los acuerdos internacionales imponen más condiciones en los países en vías de desarrollo</a:t>
            </a:r>
          </a:p>
        </p:txBody>
      </p:sp>
      <p:pic>
        <p:nvPicPr>
          <p:cNvPr id="5" name="Imagen 4" descr="Imagen que contiene texto&#10;&#10;Descripción generada automáticamente">
            <a:extLst>
              <a:ext uri="{FF2B5EF4-FFF2-40B4-BE49-F238E27FC236}">
                <a16:creationId xmlns:a16="http://schemas.microsoft.com/office/drawing/2014/main" id="{387D7BAB-B3A5-894B-B743-4AAD3BEB1583}"/>
              </a:ext>
            </a:extLst>
          </p:cNvPr>
          <p:cNvPicPr>
            <a:picLocks noChangeAspect="1"/>
          </p:cNvPicPr>
          <p:nvPr/>
        </p:nvPicPr>
        <p:blipFill rotWithShape="1">
          <a:blip r:embed="rId2"/>
          <a:srcRect l="18637" r="13708"/>
          <a:stretch/>
        </p:blipFill>
        <p:spPr>
          <a:xfrm>
            <a:off x="7552266" y="10"/>
            <a:ext cx="4639733" cy="6857990"/>
          </a:xfrm>
          <a:prstGeom prst="rect">
            <a:avLst/>
          </a:prstGeom>
        </p:spPr>
      </p:pic>
    </p:spTree>
    <p:extLst>
      <p:ext uri="{BB962C8B-B14F-4D97-AF65-F5344CB8AC3E}">
        <p14:creationId xmlns:p14="http://schemas.microsoft.com/office/powerpoint/2010/main" val="40667959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05C9EAE-9B0C-E74A-A22E-3EA7D65F57DC}"/>
              </a:ext>
            </a:extLst>
          </p:cNvPr>
          <p:cNvSpPr>
            <a:spLocks noGrp="1"/>
          </p:cNvSpPr>
          <p:nvPr>
            <p:ph type="title"/>
          </p:nvPr>
        </p:nvSpPr>
        <p:spPr>
          <a:xfrm>
            <a:off x="1024129" y="585216"/>
            <a:ext cx="4431792" cy="1499616"/>
          </a:xfrm>
        </p:spPr>
        <p:txBody>
          <a:bodyPr>
            <a:normAutofit/>
          </a:bodyPr>
          <a:lstStyle/>
          <a:p>
            <a:r>
              <a:rPr lang="es-AR" sz="3500"/>
              <a:t>6. Informar desde cumbres internacionales</a:t>
            </a:r>
          </a:p>
        </p:txBody>
      </p:sp>
      <p:sp>
        <p:nvSpPr>
          <p:cNvPr id="3" name="Marcador de contenido 2">
            <a:extLst>
              <a:ext uri="{FF2B5EF4-FFF2-40B4-BE49-F238E27FC236}">
                <a16:creationId xmlns:a16="http://schemas.microsoft.com/office/drawing/2014/main" id="{E60FAECE-D267-4147-8BA3-AA625A23BE38}"/>
              </a:ext>
            </a:extLst>
          </p:cNvPr>
          <p:cNvSpPr>
            <a:spLocks noGrp="1"/>
          </p:cNvSpPr>
          <p:nvPr>
            <p:ph idx="1"/>
          </p:nvPr>
        </p:nvSpPr>
        <p:spPr>
          <a:xfrm>
            <a:off x="1024128" y="2286000"/>
            <a:ext cx="4429615" cy="3931920"/>
          </a:xfrm>
        </p:spPr>
        <p:txBody>
          <a:bodyPr>
            <a:normAutofit/>
          </a:bodyPr>
          <a:lstStyle/>
          <a:p>
            <a:pPr>
              <a:buFont typeface="Arial" panose="020B0604020202020204" pitchFamily="34" charset="0"/>
              <a:buChar char="•"/>
            </a:pPr>
            <a:r>
              <a:rPr lang="es-AR" sz="2000"/>
              <a:t>Asistir a una cumbre internacional de cambio climático puede ser abrumador, con centenares de personas para conocer y eventos para sustir</a:t>
            </a:r>
          </a:p>
          <a:p>
            <a:pPr>
              <a:buFont typeface="Arial" panose="020B0604020202020204" pitchFamily="34" charset="0"/>
              <a:buChar char="•"/>
            </a:pPr>
            <a:r>
              <a:rPr lang="es-AR" sz="2000"/>
              <a:t>Por eso conocer a los representantes de tu gobierno y otros asistentes de tu país es clave para una mejor cobertura</a:t>
            </a:r>
          </a:p>
          <a:p>
            <a:pPr>
              <a:buFont typeface="Arial" panose="020B0604020202020204" pitchFamily="34" charset="0"/>
              <a:buChar char="•"/>
            </a:pPr>
            <a:r>
              <a:rPr lang="es-AR" sz="2000"/>
              <a:t>En vez de intentar cubrir todos los temas, elegir sólo algunos que sean relevantes para tu audiencia. Estos pueden tener un foco local para que sean más atrayentes </a:t>
            </a:r>
          </a:p>
        </p:txBody>
      </p:sp>
      <p:pic>
        <p:nvPicPr>
          <p:cNvPr id="6" name="Imagen 5" descr="Imagen que contiene persona, deporte, juego atlético, hombre&#10;&#10;Descripción generada automáticamente">
            <a:extLst>
              <a:ext uri="{FF2B5EF4-FFF2-40B4-BE49-F238E27FC236}">
                <a16:creationId xmlns:a16="http://schemas.microsoft.com/office/drawing/2014/main" id="{E6D070CE-4AD1-1148-91BC-BBFE5B277C9D}"/>
              </a:ext>
            </a:extLst>
          </p:cNvPr>
          <p:cNvPicPr>
            <a:picLocks noChangeAspect="1"/>
          </p:cNvPicPr>
          <p:nvPr/>
        </p:nvPicPr>
        <p:blipFill>
          <a:blip r:embed="rId2"/>
          <a:stretch>
            <a:fillRect/>
          </a:stretch>
        </p:blipFill>
        <p:spPr>
          <a:xfrm>
            <a:off x="6096000" y="1887702"/>
            <a:ext cx="5455921" cy="3082595"/>
          </a:xfrm>
          <a:prstGeom prst="rect">
            <a:avLst/>
          </a:prstGeom>
        </p:spPr>
      </p:pic>
    </p:spTree>
    <p:extLst>
      <p:ext uri="{BB962C8B-B14F-4D97-AF65-F5344CB8AC3E}">
        <p14:creationId xmlns:p14="http://schemas.microsoft.com/office/powerpoint/2010/main" val="32457732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CD2B798-7994-4548-A2BE-4AEF9C1A5F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5">
            <a:extLst>
              <a:ext uri="{FF2B5EF4-FFF2-40B4-BE49-F238E27FC236}">
                <a16:creationId xmlns:a16="http://schemas.microsoft.com/office/drawing/2014/main" id="{E6162320-3B67-42BB-AF9D-939326E648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7" name="Straight Connector 16">
            <a:extLst>
              <a:ext uri="{FF2B5EF4-FFF2-40B4-BE49-F238E27FC236}">
                <a16:creationId xmlns:a16="http://schemas.microsoft.com/office/drawing/2014/main" id="{6722E143-84C1-4F95-937C-78B92D2811C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2FDF0794-1B86-42B2-B8C7-F60123E638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4" y="0"/>
            <a:ext cx="12188726" cy="6858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Marcador de posición de imagen 7" descr="Imagen que contiene periódico, captura de pantalla, texto&#10;&#10;Descripción generada automáticamente">
            <a:extLst>
              <a:ext uri="{FF2B5EF4-FFF2-40B4-BE49-F238E27FC236}">
                <a16:creationId xmlns:a16="http://schemas.microsoft.com/office/drawing/2014/main" id="{A28AC33D-1918-D547-95C4-FF2AE7AA967F}"/>
              </a:ext>
            </a:extLst>
          </p:cNvPr>
          <p:cNvPicPr>
            <a:picLocks noGrp="1" noChangeAspect="1"/>
          </p:cNvPicPr>
          <p:nvPr>
            <p:ph type="pic" idx="1"/>
          </p:nvPr>
        </p:nvPicPr>
        <p:blipFill rotWithShape="1">
          <a:blip r:embed="rId2"/>
          <a:srcRect l="445"/>
          <a:stretch/>
        </p:blipFill>
        <p:spPr>
          <a:xfrm>
            <a:off x="20" y="975"/>
            <a:ext cx="12191980" cy="6858000"/>
          </a:xfrm>
          <a:prstGeom prst="rect">
            <a:avLst/>
          </a:prstGeom>
        </p:spPr>
      </p:pic>
      <p:sp>
        <p:nvSpPr>
          <p:cNvPr id="21" name="Rectangle 20">
            <a:extLst>
              <a:ext uri="{FF2B5EF4-FFF2-40B4-BE49-F238E27FC236}">
                <a16:creationId xmlns:a16="http://schemas.microsoft.com/office/drawing/2014/main" id="{C5373426-E26E-431D-959C-5DB96C0B62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7" y="1238442"/>
            <a:ext cx="3635926" cy="4355751"/>
          </a:xfrm>
          <a:prstGeom prst="rect">
            <a:avLst/>
          </a:prstGeom>
          <a:solidFill>
            <a:srgbClr val="000000">
              <a:alpha val="7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6AB65C9C-5FB4-2542-AB0B-669C60F35A02}"/>
              </a:ext>
            </a:extLst>
          </p:cNvPr>
          <p:cNvSpPr>
            <a:spLocks noGrp="1"/>
          </p:cNvSpPr>
          <p:nvPr>
            <p:ph type="title"/>
          </p:nvPr>
        </p:nvSpPr>
        <p:spPr>
          <a:xfrm>
            <a:off x="853439" y="1475234"/>
            <a:ext cx="3214307" cy="2901694"/>
          </a:xfrm>
        </p:spPr>
        <p:txBody>
          <a:bodyPr vert="horz" lIns="91440" tIns="45720" rIns="91440" bIns="45720" rtlCol="0" anchor="b">
            <a:normAutofit/>
          </a:bodyPr>
          <a:lstStyle/>
          <a:p>
            <a:r>
              <a:rPr lang="en-US" sz="4000" kern="1200" cap="all" spc="200" baseline="0">
                <a:solidFill>
                  <a:srgbClr val="FFFFFF"/>
                </a:solidFill>
                <a:latin typeface="+mj-lt"/>
                <a:ea typeface="+mj-ea"/>
                <a:cs typeface="+mj-cs"/>
              </a:rPr>
              <a:t>¿Cómo se comunica el cambio climático?</a:t>
            </a:r>
          </a:p>
        </p:txBody>
      </p:sp>
      <p:sp>
        <p:nvSpPr>
          <p:cNvPr id="4" name="Marcador de texto 3">
            <a:extLst>
              <a:ext uri="{FF2B5EF4-FFF2-40B4-BE49-F238E27FC236}">
                <a16:creationId xmlns:a16="http://schemas.microsoft.com/office/drawing/2014/main" id="{17188612-1418-084D-AD52-E5ACC7E8165E}"/>
              </a:ext>
            </a:extLst>
          </p:cNvPr>
          <p:cNvSpPr>
            <a:spLocks noGrp="1"/>
          </p:cNvSpPr>
          <p:nvPr>
            <p:ph type="body" sz="half" idx="2"/>
          </p:nvPr>
        </p:nvSpPr>
        <p:spPr>
          <a:xfrm>
            <a:off x="853440" y="4608576"/>
            <a:ext cx="3205640" cy="774186"/>
          </a:xfrm>
        </p:spPr>
        <p:txBody>
          <a:bodyPr vert="horz" lIns="91440" tIns="45720" rIns="91440" bIns="45720" rtlCol="0" anchor="t">
            <a:normAutofit/>
          </a:bodyPr>
          <a:lstStyle/>
          <a:p>
            <a:pPr algn="r"/>
            <a:r>
              <a:rPr lang="en-US" sz="1600" dirty="0" err="1">
                <a:solidFill>
                  <a:srgbClr val="FFFFFF"/>
                </a:solidFill>
              </a:rPr>
              <a:t>Análisis</a:t>
            </a:r>
            <a:r>
              <a:rPr lang="en-US" sz="1600" dirty="0">
                <a:solidFill>
                  <a:srgbClr val="FFFFFF"/>
                </a:solidFill>
              </a:rPr>
              <a:t> e </a:t>
            </a:r>
            <a:r>
              <a:rPr lang="en-US" sz="1600" dirty="0" err="1">
                <a:solidFill>
                  <a:srgbClr val="FFFFFF"/>
                </a:solidFill>
              </a:rPr>
              <a:t>investigación</a:t>
            </a:r>
            <a:r>
              <a:rPr lang="en-US" sz="1600" dirty="0">
                <a:solidFill>
                  <a:srgbClr val="FFFFFF"/>
                </a:solidFill>
              </a:rPr>
              <a:t> de </a:t>
            </a:r>
            <a:r>
              <a:rPr lang="en-US" sz="1600" dirty="0" err="1">
                <a:solidFill>
                  <a:srgbClr val="FFFFFF"/>
                </a:solidFill>
              </a:rPr>
              <a:t>medios</a:t>
            </a:r>
            <a:endParaRPr lang="en-US" sz="1600" dirty="0">
              <a:solidFill>
                <a:srgbClr val="FFFFFF"/>
              </a:solidFill>
            </a:endParaRPr>
          </a:p>
        </p:txBody>
      </p:sp>
      <p:cxnSp>
        <p:nvCxnSpPr>
          <p:cNvPr id="23" name="Straight Connector 22">
            <a:extLst>
              <a:ext uri="{FF2B5EF4-FFF2-40B4-BE49-F238E27FC236}">
                <a16:creationId xmlns:a16="http://schemas.microsoft.com/office/drawing/2014/main" id="{96D07482-83A3-4451-943C-B4696108295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65829" y="4508519"/>
            <a:ext cx="2926080" cy="0"/>
          </a:xfrm>
          <a:prstGeom prst="line">
            <a:avLst/>
          </a:prstGeom>
          <a:ln w="19050">
            <a:solidFill>
              <a:srgbClr val="EDB55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5744838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A38D9A8-5B88-EE4A-8CDE-EEA1008A822B}"/>
              </a:ext>
            </a:extLst>
          </p:cNvPr>
          <p:cNvSpPr>
            <a:spLocks noGrp="1"/>
          </p:cNvSpPr>
          <p:nvPr>
            <p:ph type="title"/>
          </p:nvPr>
        </p:nvSpPr>
        <p:spPr>
          <a:xfrm>
            <a:off x="1024128" y="585216"/>
            <a:ext cx="8018272" cy="1499616"/>
          </a:xfrm>
        </p:spPr>
        <p:txBody>
          <a:bodyPr>
            <a:normAutofit/>
          </a:bodyPr>
          <a:lstStyle/>
          <a:p>
            <a:r>
              <a:rPr lang="es-AR" dirty="0"/>
              <a:t>¿Cómo se comunica el cambio climático a nivel global?</a:t>
            </a:r>
          </a:p>
        </p:txBody>
      </p:sp>
      <p:sp>
        <p:nvSpPr>
          <p:cNvPr id="3" name="Marcador de contenido 2">
            <a:extLst>
              <a:ext uri="{FF2B5EF4-FFF2-40B4-BE49-F238E27FC236}">
                <a16:creationId xmlns:a16="http://schemas.microsoft.com/office/drawing/2014/main" id="{6DEF4E08-DFBE-C545-9BA8-996E8ED3BD16}"/>
              </a:ext>
            </a:extLst>
          </p:cNvPr>
          <p:cNvSpPr>
            <a:spLocks noGrp="1"/>
          </p:cNvSpPr>
          <p:nvPr>
            <p:ph idx="1"/>
          </p:nvPr>
        </p:nvSpPr>
        <p:spPr>
          <a:xfrm>
            <a:off x="1024128" y="2286000"/>
            <a:ext cx="8018271" cy="4023360"/>
          </a:xfrm>
        </p:spPr>
        <p:txBody>
          <a:bodyPr>
            <a:normAutofit/>
          </a:bodyPr>
          <a:lstStyle/>
          <a:p>
            <a:pPr>
              <a:buFont typeface="Arial" panose="020B0604020202020204" pitchFamily="34" charset="0"/>
              <a:buChar char="•"/>
            </a:pPr>
            <a:r>
              <a:rPr lang="es-AR" dirty="0"/>
              <a:t>La cobertura de la temática comenzó en Estados Unidos y Europa en la </a:t>
            </a:r>
            <a:r>
              <a:rPr lang="es-AR" b="1" dirty="0"/>
              <a:t>década de 1980</a:t>
            </a:r>
            <a:r>
              <a:rPr lang="es-AR" dirty="0"/>
              <a:t>, vinculado a factores ambientales y políticos</a:t>
            </a:r>
          </a:p>
          <a:p>
            <a:pPr>
              <a:buFont typeface="Arial" panose="020B0604020202020204" pitchFamily="34" charset="0"/>
              <a:buChar char="•"/>
            </a:pPr>
            <a:r>
              <a:rPr lang="es-AR" dirty="0"/>
              <a:t>Desde entonces, la cobertura ha fluctuado bastante, pero con una </a:t>
            </a:r>
            <a:r>
              <a:rPr lang="es-AR" b="1" dirty="0"/>
              <a:t>tendencia de escacez al ser analizada en el largo plazo</a:t>
            </a:r>
            <a:r>
              <a:rPr lang="es-AR" dirty="0"/>
              <a:t>, especialmente en los países en vías de desarrollo </a:t>
            </a:r>
          </a:p>
          <a:p>
            <a:pPr>
              <a:buFont typeface="Arial" panose="020B0604020202020204" pitchFamily="34" charset="0"/>
              <a:buChar char="•"/>
            </a:pPr>
            <a:r>
              <a:rPr lang="es-AR" dirty="0"/>
              <a:t>La publicación de informes científicos y políticos y las cumbres internacionales son un eje transversal a la cobertura. Cuando ocurren, las notas se multiplican, pero sólo por un corto plazo</a:t>
            </a:r>
          </a:p>
          <a:p>
            <a:pPr>
              <a:buFont typeface="Arial" panose="020B0604020202020204" pitchFamily="34" charset="0"/>
              <a:buChar char="•"/>
            </a:pPr>
            <a:r>
              <a:rPr lang="es-AR" dirty="0"/>
              <a:t>Mientras tanto, surge la </a:t>
            </a:r>
            <a:r>
              <a:rPr lang="es-AR" b="1" dirty="0"/>
              <a:t>especialización en periodismo ambien</a:t>
            </a:r>
            <a:r>
              <a:rPr lang="es-AR" dirty="0"/>
              <a:t>tal y climático a nivel global, en un marco de dificultad para los medios masivos</a:t>
            </a:r>
          </a:p>
          <a:p>
            <a:pPr>
              <a:buFont typeface="Arial" panose="020B0604020202020204" pitchFamily="34" charset="0"/>
              <a:buChar char="•"/>
            </a:pPr>
            <a:endParaRPr lang="es-AR" dirty="0"/>
          </a:p>
        </p:txBody>
      </p:sp>
      <p:sp>
        <p:nvSpPr>
          <p:cNvPr id="8" name="Rectangle 7">
            <a:extLst>
              <a:ext uri="{FF2B5EF4-FFF2-40B4-BE49-F238E27FC236}">
                <a16:creationId xmlns:a16="http://schemas.microsoft.com/office/drawing/2014/main" id="{77D7B666-D5E6-48CE-B26A-FB5E5C34AF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83348" y="325601"/>
            <a:ext cx="2286920" cy="390807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F6EE670A-A41A-44AD-BC1C-2090365EB5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83348" y="4394539"/>
            <a:ext cx="2286920" cy="2029724"/>
          </a:xfrm>
          <a:prstGeom prst="rect">
            <a:avLst/>
          </a:prstGeom>
          <a:solidFill>
            <a:schemeClr val="tx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390205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A38D9A8-5B88-EE4A-8CDE-EEA1008A822B}"/>
              </a:ext>
            </a:extLst>
          </p:cNvPr>
          <p:cNvSpPr>
            <a:spLocks noGrp="1"/>
          </p:cNvSpPr>
          <p:nvPr>
            <p:ph type="title"/>
          </p:nvPr>
        </p:nvSpPr>
        <p:spPr>
          <a:xfrm>
            <a:off x="1024128" y="585216"/>
            <a:ext cx="8018272" cy="1499616"/>
          </a:xfrm>
        </p:spPr>
        <p:txBody>
          <a:bodyPr>
            <a:normAutofit/>
          </a:bodyPr>
          <a:lstStyle/>
          <a:p>
            <a:r>
              <a:rPr lang="es-AR" dirty="0"/>
              <a:t>¿Cómo se comunica el cambio climático en américa latina?</a:t>
            </a:r>
          </a:p>
        </p:txBody>
      </p:sp>
      <p:sp>
        <p:nvSpPr>
          <p:cNvPr id="3" name="Marcador de contenido 2">
            <a:extLst>
              <a:ext uri="{FF2B5EF4-FFF2-40B4-BE49-F238E27FC236}">
                <a16:creationId xmlns:a16="http://schemas.microsoft.com/office/drawing/2014/main" id="{6DEF4E08-DFBE-C545-9BA8-996E8ED3BD16}"/>
              </a:ext>
            </a:extLst>
          </p:cNvPr>
          <p:cNvSpPr>
            <a:spLocks noGrp="1"/>
          </p:cNvSpPr>
          <p:nvPr>
            <p:ph idx="1"/>
          </p:nvPr>
        </p:nvSpPr>
        <p:spPr>
          <a:xfrm>
            <a:off x="1024128" y="2286000"/>
            <a:ext cx="8018271" cy="4023360"/>
          </a:xfrm>
        </p:spPr>
        <p:txBody>
          <a:bodyPr>
            <a:normAutofit/>
          </a:bodyPr>
          <a:lstStyle/>
          <a:p>
            <a:pPr>
              <a:buFont typeface="Arial" panose="020B0604020202020204" pitchFamily="34" charset="0"/>
              <a:buChar char="•"/>
            </a:pPr>
            <a:r>
              <a:rPr lang="es-AR" dirty="0"/>
              <a:t>La </a:t>
            </a:r>
            <a:r>
              <a:rPr lang="es-AR" b="1" dirty="0"/>
              <a:t>cobertura no es considerada suficiente</a:t>
            </a:r>
            <a:r>
              <a:rPr lang="es-AR" dirty="0"/>
              <a:t> como para que el público tome una posición informada sobre el tema, de acuerdo a análisis de medios de la región.</a:t>
            </a:r>
          </a:p>
          <a:p>
            <a:pPr>
              <a:buFont typeface="Arial" panose="020B0604020202020204" pitchFamily="34" charset="0"/>
              <a:buChar char="•"/>
            </a:pPr>
            <a:r>
              <a:rPr lang="es-AR" dirty="0"/>
              <a:t>La publicación de artículos sobre el tema suele estar vinculada a cambios en los patrones de lluvia y sequía, actividades extractivas, biocombustibles y siembra directa. </a:t>
            </a:r>
          </a:p>
          <a:p>
            <a:pPr>
              <a:buFont typeface="Arial" panose="020B0604020202020204" pitchFamily="34" charset="0"/>
              <a:buChar char="•"/>
            </a:pPr>
            <a:r>
              <a:rPr lang="es-AR" b="1" dirty="0"/>
              <a:t>La ciencia del cambio climático no suele ser cuestionada</a:t>
            </a:r>
            <a:r>
              <a:rPr lang="es-AR" dirty="0"/>
              <a:t> por los medios de la región, a diferencia de otros países. El rol del hombre en los cambios en el clima es aceptado</a:t>
            </a:r>
          </a:p>
          <a:p>
            <a:pPr>
              <a:buFont typeface="Arial" panose="020B0604020202020204" pitchFamily="34" charset="0"/>
              <a:buChar char="•"/>
            </a:pPr>
            <a:r>
              <a:rPr lang="es-AR" dirty="0"/>
              <a:t>Las </a:t>
            </a:r>
            <a:r>
              <a:rPr lang="es-AR" b="1" dirty="0"/>
              <a:t>principales fuentes </a:t>
            </a:r>
            <a:r>
              <a:rPr lang="es-AR" dirty="0"/>
              <a:t>suelen ser científicos, organismos multilaterales, organismos de gobierno y organizaciones ambientales. </a:t>
            </a:r>
          </a:p>
        </p:txBody>
      </p:sp>
      <p:sp>
        <p:nvSpPr>
          <p:cNvPr id="8" name="Rectangle 7">
            <a:extLst>
              <a:ext uri="{FF2B5EF4-FFF2-40B4-BE49-F238E27FC236}">
                <a16:creationId xmlns:a16="http://schemas.microsoft.com/office/drawing/2014/main" id="{77D7B666-D5E6-48CE-B26A-FB5E5C34AF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83348" y="325601"/>
            <a:ext cx="2286920" cy="390807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F6EE670A-A41A-44AD-BC1C-2090365EB5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83348" y="4394539"/>
            <a:ext cx="2286920" cy="2029724"/>
          </a:xfrm>
          <a:prstGeom prst="rect">
            <a:avLst/>
          </a:prstGeom>
          <a:solidFill>
            <a:schemeClr val="tx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653597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5648237-DEBC-1943-BAB8-F8180A03FC13}"/>
              </a:ext>
            </a:extLst>
          </p:cNvPr>
          <p:cNvSpPr>
            <a:spLocks noGrp="1"/>
          </p:cNvSpPr>
          <p:nvPr>
            <p:ph type="title"/>
          </p:nvPr>
        </p:nvSpPr>
        <p:spPr>
          <a:xfrm>
            <a:off x="1024128" y="585216"/>
            <a:ext cx="6066818" cy="1499616"/>
          </a:xfrm>
        </p:spPr>
        <p:txBody>
          <a:bodyPr>
            <a:normAutofit/>
          </a:bodyPr>
          <a:lstStyle/>
          <a:p>
            <a:r>
              <a:rPr lang="es-AR" dirty="0"/>
              <a:t>¿Por qué escribir sobre cambio climático?</a:t>
            </a:r>
          </a:p>
        </p:txBody>
      </p:sp>
      <p:sp>
        <p:nvSpPr>
          <p:cNvPr id="3" name="Marcador de contenido 2">
            <a:extLst>
              <a:ext uri="{FF2B5EF4-FFF2-40B4-BE49-F238E27FC236}">
                <a16:creationId xmlns:a16="http://schemas.microsoft.com/office/drawing/2014/main" id="{8E0BF5B5-91A5-1A41-BB8D-4E6260050E65}"/>
              </a:ext>
            </a:extLst>
          </p:cNvPr>
          <p:cNvSpPr>
            <a:spLocks noGrp="1"/>
          </p:cNvSpPr>
          <p:nvPr>
            <p:ph idx="1"/>
          </p:nvPr>
        </p:nvSpPr>
        <p:spPr>
          <a:xfrm>
            <a:off x="1024128" y="2285999"/>
            <a:ext cx="6066818" cy="4278923"/>
          </a:xfrm>
        </p:spPr>
        <p:txBody>
          <a:bodyPr>
            <a:normAutofit fontScale="92500"/>
          </a:bodyPr>
          <a:lstStyle/>
          <a:p>
            <a:pPr>
              <a:buFont typeface="Arial" panose="020B0604020202020204" pitchFamily="34" charset="0"/>
              <a:buChar char="•"/>
            </a:pPr>
            <a:r>
              <a:rPr lang="es-AR" sz="2400" dirty="0"/>
              <a:t>El periodismo es un vehículo para la difusión de conciencia y la educación sobre el cambio climático</a:t>
            </a:r>
          </a:p>
          <a:p>
            <a:pPr>
              <a:buFont typeface="Arial" panose="020B0604020202020204" pitchFamily="34" charset="0"/>
              <a:buChar char="•"/>
            </a:pPr>
            <a:r>
              <a:rPr lang="es-AR" sz="2400" dirty="0"/>
              <a:t>Necesitamos </a:t>
            </a:r>
            <a:r>
              <a:rPr lang="es-AR" sz="2400" b="1" dirty="0"/>
              <a:t>contar los hechos para que la ciencia sea comprensible </a:t>
            </a:r>
            <a:r>
              <a:rPr lang="es-AR" sz="2400" dirty="0"/>
              <a:t>para agricultutores, pescadores, niños y vecinos y nuestra propia familia</a:t>
            </a:r>
          </a:p>
          <a:p>
            <a:pPr>
              <a:buFont typeface="Arial" panose="020B0604020202020204" pitchFamily="34" charset="0"/>
              <a:buChar char="•"/>
            </a:pPr>
            <a:r>
              <a:rPr lang="es-AR" sz="2400" dirty="0"/>
              <a:t>Necesitamos </a:t>
            </a:r>
            <a:r>
              <a:rPr lang="es-AR" sz="2400" b="1" dirty="0"/>
              <a:t>contar historias de supervivencia y de desastre pero también hay que contar historias de soluciones</a:t>
            </a:r>
            <a:r>
              <a:rPr lang="es-AR" sz="2400" dirty="0"/>
              <a:t> climáticas, de esperanza en medio de la crisis.</a:t>
            </a:r>
          </a:p>
          <a:p>
            <a:pPr>
              <a:buFont typeface="Arial" panose="020B0604020202020204" pitchFamily="34" charset="0"/>
              <a:buChar char="•"/>
            </a:pPr>
            <a:r>
              <a:rPr lang="es-AR" sz="2400" dirty="0"/>
              <a:t>Los medios son la principal fuente de información sobre cambio climático para el público, de acuerdo a diversas investigaciones</a:t>
            </a:r>
          </a:p>
        </p:txBody>
      </p:sp>
      <p:pic>
        <p:nvPicPr>
          <p:cNvPr id="5" name="Imagen 4">
            <a:extLst>
              <a:ext uri="{FF2B5EF4-FFF2-40B4-BE49-F238E27FC236}">
                <a16:creationId xmlns:a16="http://schemas.microsoft.com/office/drawing/2014/main" id="{6E9E2A7F-6B4E-3B45-A655-735D3B9977C4}"/>
              </a:ext>
            </a:extLst>
          </p:cNvPr>
          <p:cNvPicPr>
            <a:picLocks noChangeAspect="1"/>
          </p:cNvPicPr>
          <p:nvPr/>
        </p:nvPicPr>
        <p:blipFill rotWithShape="1">
          <a:blip r:embed="rId2"/>
          <a:srcRect l="2304"/>
          <a:stretch/>
        </p:blipFill>
        <p:spPr>
          <a:xfrm>
            <a:off x="7552266" y="10"/>
            <a:ext cx="4639733" cy="6857990"/>
          </a:xfrm>
          <a:prstGeom prst="rect">
            <a:avLst/>
          </a:prstGeom>
        </p:spPr>
      </p:pic>
    </p:spTree>
    <p:extLst>
      <p:ext uri="{BB962C8B-B14F-4D97-AF65-F5344CB8AC3E}">
        <p14:creationId xmlns:p14="http://schemas.microsoft.com/office/powerpoint/2010/main" val="19711233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A38D9A8-5B88-EE4A-8CDE-EEA1008A822B}"/>
              </a:ext>
            </a:extLst>
          </p:cNvPr>
          <p:cNvSpPr>
            <a:spLocks noGrp="1"/>
          </p:cNvSpPr>
          <p:nvPr>
            <p:ph type="title"/>
          </p:nvPr>
        </p:nvSpPr>
        <p:spPr>
          <a:xfrm>
            <a:off x="1024128" y="585216"/>
            <a:ext cx="8018272" cy="1499616"/>
          </a:xfrm>
        </p:spPr>
        <p:txBody>
          <a:bodyPr>
            <a:normAutofit/>
          </a:bodyPr>
          <a:lstStyle/>
          <a:p>
            <a:r>
              <a:rPr lang="es-AR" dirty="0"/>
              <a:t>¿Cómo se comunica el cambio climático en uruguay?</a:t>
            </a:r>
          </a:p>
        </p:txBody>
      </p:sp>
      <p:sp>
        <p:nvSpPr>
          <p:cNvPr id="3" name="Marcador de contenido 2">
            <a:extLst>
              <a:ext uri="{FF2B5EF4-FFF2-40B4-BE49-F238E27FC236}">
                <a16:creationId xmlns:a16="http://schemas.microsoft.com/office/drawing/2014/main" id="{6DEF4E08-DFBE-C545-9BA8-996E8ED3BD16}"/>
              </a:ext>
            </a:extLst>
          </p:cNvPr>
          <p:cNvSpPr>
            <a:spLocks noGrp="1"/>
          </p:cNvSpPr>
          <p:nvPr>
            <p:ph idx="1"/>
          </p:nvPr>
        </p:nvSpPr>
        <p:spPr>
          <a:xfrm>
            <a:off x="1024128" y="2286000"/>
            <a:ext cx="8018271" cy="4023360"/>
          </a:xfrm>
        </p:spPr>
        <p:txBody>
          <a:bodyPr>
            <a:normAutofit/>
          </a:bodyPr>
          <a:lstStyle/>
          <a:p>
            <a:pPr>
              <a:buFont typeface="Arial" panose="020B0604020202020204" pitchFamily="34" charset="0"/>
              <a:buChar char="•"/>
            </a:pPr>
            <a:r>
              <a:rPr lang="es-AR" dirty="0"/>
              <a:t>No hay una correspondencia clara entre la importancia que los uruguayos le dan al medio ambiente y al clima con la jerarquización del tema en la prensa nacional, de acuerdo a investigaciones</a:t>
            </a:r>
          </a:p>
          <a:p>
            <a:pPr>
              <a:buFont typeface="Arial" panose="020B0604020202020204" pitchFamily="34" charset="0"/>
              <a:buChar char="•"/>
            </a:pPr>
            <a:r>
              <a:rPr lang="es-AR" dirty="0"/>
              <a:t>Análisis de medios demuestran que las noticias climáticas todavía no ocupan lugares destacados en los medios nacionales, con una tendencia a los títulos catástrofe </a:t>
            </a:r>
          </a:p>
          <a:p>
            <a:pPr>
              <a:buFont typeface="Arial" panose="020B0604020202020204" pitchFamily="34" charset="0"/>
              <a:buChar char="•"/>
            </a:pPr>
            <a:r>
              <a:rPr lang="es-AR" dirty="0"/>
              <a:t>Falta de espacios y reconocimientos al periodismo ambiental, lo que no lo vuelve todavía una especialización atractiva. Necesidad de mayores espacios de capacitación, formales e informales</a:t>
            </a:r>
          </a:p>
          <a:p>
            <a:pPr>
              <a:buFont typeface="Arial" panose="020B0604020202020204" pitchFamily="34" charset="0"/>
              <a:buChar char="•"/>
            </a:pPr>
            <a:r>
              <a:rPr lang="es-AR" dirty="0"/>
              <a:t>Déficit de personal en medios de comunicación, lo que dificulta tener el tiempo y los recursos para hacer una investigación climática</a:t>
            </a:r>
          </a:p>
        </p:txBody>
      </p:sp>
      <p:sp>
        <p:nvSpPr>
          <p:cNvPr id="8" name="Rectangle 7">
            <a:extLst>
              <a:ext uri="{FF2B5EF4-FFF2-40B4-BE49-F238E27FC236}">
                <a16:creationId xmlns:a16="http://schemas.microsoft.com/office/drawing/2014/main" id="{77D7B666-D5E6-48CE-B26A-FB5E5C34AF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83348" y="325601"/>
            <a:ext cx="2286920" cy="390807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F6EE670A-A41A-44AD-BC1C-2090365EB5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83348" y="4394539"/>
            <a:ext cx="2286920" cy="2029724"/>
          </a:xfrm>
          <a:prstGeom prst="rect">
            <a:avLst/>
          </a:prstGeom>
          <a:solidFill>
            <a:schemeClr val="tx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0539470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8555C37-C4CF-FD44-AEE4-D087F14A4594}"/>
              </a:ext>
            </a:extLst>
          </p:cNvPr>
          <p:cNvSpPr>
            <a:spLocks noGrp="1"/>
          </p:cNvSpPr>
          <p:nvPr>
            <p:ph type="title"/>
          </p:nvPr>
        </p:nvSpPr>
        <p:spPr/>
        <p:txBody>
          <a:bodyPr/>
          <a:lstStyle/>
          <a:p>
            <a:r>
              <a:rPr lang="es-AR" dirty="0">
                <a:solidFill>
                  <a:srgbClr val="FF0000"/>
                </a:solidFill>
              </a:rPr>
              <a:t>Herramientas digitales para comunicar el cambio climático</a:t>
            </a:r>
          </a:p>
        </p:txBody>
      </p:sp>
      <p:pic>
        <p:nvPicPr>
          <p:cNvPr id="6" name="Marcador de contenido 5">
            <a:extLst>
              <a:ext uri="{FF2B5EF4-FFF2-40B4-BE49-F238E27FC236}">
                <a16:creationId xmlns:a16="http://schemas.microsoft.com/office/drawing/2014/main" id="{85DAEF96-E952-BC4C-86B1-D454979F2694}"/>
              </a:ext>
            </a:extLst>
          </p:cNvPr>
          <p:cNvPicPr>
            <a:picLocks noGrp="1" noChangeAspect="1"/>
          </p:cNvPicPr>
          <p:nvPr>
            <p:ph idx="1"/>
          </p:nvPr>
        </p:nvPicPr>
        <p:blipFill>
          <a:blip r:embed="rId2"/>
          <a:stretch>
            <a:fillRect/>
          </a:stretch>
        </p:blipFill>
        <p:spPr>
          <a:xfrm>
            <a:off x="6373090" y="1521883"/>
            <a:ext cx="5638801" cy="3785658"/>
          </a:xfrm>
        </p:spPr>
      </p:pic>
      <p:sp>
        <p:nvSpPr>
          <p:cNvPr id="4" name="Marcador de texto 3">
            <a:extLst>
              <a:ext uri="{FF2B5EF4-FFF2-40B4-BE49-F238E27FC236}">
                <a16:creationId xmlns:a16="http://schemas.microsoft.com/office/drawing/2014/main" id="{8B291D8D-A993-6B4F-BB91-4DE5F0AED4BD}"/>
              </a:ext>
            </a:extLst>
          </p:cNvPr>
          <p:cNvSpPr>
            <a:spLocks noGrp="1"/>
          </p:cNvSpPr>
          <p:nvPr>
            <p:ph type="body" sz="half" idx="2"/>
          </p:nvPr>
        </p:nvSpPr>
        <p:spPr/>
        <p:txBody>
          <a:bodyPr>
            <a:normAutofit/>
          </a:bodyPr>
          <a:lstStyle/>
          <a:p>
            <a:pPr marL="285750" indent="-285750">
              <a:buFont typeface="Arial" panose="020B0604020202020204" pitchFamily="34" charset="0"/>
              <a:buChar char="•"/>
            </a:pPr>
            <a:r>
              <a:rPr lang="es-AR" sz="1800" dirty="0"/>
              <a:t>La audiencia cambió y las estrategias y modos de comunicar también</a:t>
            </a:r>
          </a:p>
          <a:p>
            <a:pPr marL="285750" indent="-285750">
              <a:buFont typeface="Arial" panose="020B0604020202020204" pitchFamily="34" charset="0"/>
              <a:buChar char="•"/>
            </a:pPr>
            <a:r>
              <a:rPr lang="es-AR" sz="1800" dirty="0"/>
              <a:t>Las herramientas digitales, muchas de ellas gratuitas, nos permiten contar historias con nuevos recursos de una manera más dinámica e interactiva </a:t>
            </a:r>
          </a:p>
          <a:p>
            <a:pPr marL="285750" indent="-285750">
              <a:buFont typeface="Arial" panose="020B0604020202020204" pitchFamily="34" charset="0"/>
              <a:buChar char="•"/>
            </a:pPr>
            <a:r>
              <a:rPr lang="es-AR" sz="1800" dirty="0"/>
              <a:t>El nivel de complejidad de muchas de las temáticas climáticas puede simplificado para audiencias no especializadas a través de herramientas digitales </a:t>
            </a:r>
          </a:p>
        </p:txBody>
      </p:sp>
    </p:spTree>
    <p:extLst>
      <p:ext uri="{BB962C8B-B14F-4D97-AF65-F5344CB8AC3E}">
        <p14:creationId xmlns:p14="http://schemas.microsoft.com/office/powerpoint/2010/main" val="308034694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B7260CA-B9D2-5145-98A5-04A720360F88}"/>
              </a:ext>
            </a:extLst>
          </p:cNvPr>
          <p:cNvSpPr>
            <a:spLocks noGrp="1"/>
          </p:cNvSpPr>
          <p:nvPr>
            <p:ph type="title"/>
          </p:nvPr>
        </p:nvSpPr>
        <p:spPr>
          <a:xfrm>
            <a:off x="1024128" y="585216"/>
            <a:ext cx="5902061" cy="1499616"/>
          </a:xfrm>
        </p:spPr>
        <p:txBody>
          <a:bodyPr>
            <a:normAutofit/>
          </a:bodyPr>
          <a:lstStyle/>
          <a:p>
            <a:r>
              <a:rPr lang="es-AR"/>
              <a:t>¿Fotos? Creative commons!</a:t>
            </a:r>
            <a:endParaRPr lang="es-AR" dirty="0"/>
          </a:p>
        </p:txBody>
      </p:sp>
      <p:sp>
        <p:nvSpPr>
          <p:cNvPr id="3" name="Marcador de contenido 2">
            <a:extLst>
              <a:ext uri="{FF2B5EF4-FFF2-40B4-BE49-F238E27FC236}">
                <a16:creationId xmlns:a16="http://schemas.microsoft.com/office/drawing/2014/main" id="{4655A011-A9A2-C34A-8839-A564F09E00C8}"/>
              </a:ext>
            </a:extLst>
          </p:cNvPr>
          <p:cNvSpPr>
            <a:spLocks noGrp="1"/>
          </p:cNvSpPr>
          <p:nvPr>
            <p:ph idx="1"/>
          </p:nvPr>
        </p:nvSpPr>
        <p:spPr>
          <a:xfrm>
            <a:off x="1024128" y="2286000"/>
            <a:ext cx="5902061" cy="3931920"/>
          </a:xfrm>
        </p:spPr>
        <p:txBody>
          <a:bodyPr>
            <a:normAutofit/>
          </a:bodyPr>
          <a:lstStyle/>
          <a:p>
            <a:pPr>
              <a:buFont typeface="Arial" panose="020B0604020202020204" pitchFamily="34" charset="0"/>
              <a:buChar char="•"/>
            </a:pPr>
            <a:r>
              <a:rPr lang="es-AR"/>
              <a:t>Organización sin ánimo de lucro, que promueve el intercambio y utilización legal de contenidos cubiertos por los derechos de autor. Para ello, entre otras actividades, brinda un set de herramientas legales estandarizadas conocidas como licencias creative commons</a:t>
            </a:r>
          </a:p>
          <a:p>
            <a:pPr>
              <a:buFont typeface="Arial" panose="020B0604020202020204" pitchFamily="34" charset="0"/>
              <a:buChar char="•"/>
            </a:pPr>
            <a:r>
              <a:rPr lang="es-AR"/>
              <a:t>Son licencias libres y gratuitas que nos permiten acceder a miles de fotos para nuestros artículos, especialmente cuando no podemos ir al sitio a sacar una fotografía</a:t>
            </a:r>
            <a:endParaRPr lang="es-AR" dirty="0"/>
          </a:p>
        </p:txBody>
      </p:sp>
      <p:pic>
        <p:nvPicPr>
          <p:cNvPr id="1026" name="Picture 2" descr="https://lh4.googleusercontent.com/soAberypEVZkVz_K4H79pfxErjo_qwroKg73-T971zWT0yiTJ4oEWWEeVUncIiTUv7vPZ_xWgkXuQVlbb_pwphdvf85plSuqUVguxtS1T88mtFV4wpMtct4UPJOZynY2WBhK5eIWYZA">
            <a:extLst>
              <a:ext uri="{FF2B5EF4-FFF2-40B4-BE49-F238E27FC236}">
                <a16:creationId xmlns:a16="http://schemas.microsoft.com/office/drawing/2014/main" id="{B673A13C-E2DE-E443-B200-470ED8C801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2267" y="1429173"/>
            <a:ext cx="3999654" cy="39996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309802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22953FD7-F17A-4D8D-8237-93E8D567166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F7422F06-6017-4361-8872-E0E2CEB20B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4819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DBA5BC05-91CA-2341-92E6-39CCD2018A6A}"/>
              </a:ext>
            </a:extLst>
          </p:cNvPr>
          <p:cNvSpPr>
            <a:spLocks noGrp="1"/>
          </p:cNvSpPr>
          <p:nvPr>
            <p:ph type="title"/>
          </p:nvPr>
        </p:nvSpPr>
        <p:spPr>
          <a:xfrm>
            <a:off x="643468" y="643467"/>
            <a:ext cx="3415612" cy="5571066"/>
          </a:xfrm>
        </p:spPr>
        <p:txBody>
          <a:bodyPr vert="horz" lIns="91440" tIns="45720" rIns="91440" bIns="45720" rtlCol="0" anchor="ctr">
            <a:normAutofit/>
          </a:bodyPr>
          <a:lstStyle/>
          <a:p>
            <a:r>
              <a:rPr lang="en-US" kern="1200" cap="all" spc="100" baseline="0">
                <a:solidFill>
                  <a:srgbClr val="FFFFFF"/>
                </a:solidFill>
                <a:latin typeface="+mj-lt"/>
                <a:ea typeface="+mj-ea"/>
                <a:cs typeface="+mj-cs"/>
              </a:rPr>
              <a:t>Sitios web para acceder a fotos con licencias cc</a:t>
            </a:r>
          </a:p>
        </p:txBody>
      </p:sp>
      <p:graphicFrame>
        <p:nvGraphicFramePr>
          <p:cNvPr id="4" name="Diagrama 3">
            <a:extLst>
              <a:ext uri="{FF2B5EF4-FFF2-40B4-BE49-F238E27FC236}">
                <a16:creationId xmlns:a16="http://schemas.microsoft.com/office/drawing/2014/main" id="{E836656B-1775-F149-B294-499F563C5BA6}"/>
              </a:ext>
            </a:extLst>
          </p:cNvPr>
          <p:cNvGraphicFramePr/>
          <p:nvPr>
            <p:extLst>
              <p:ext uri="{D42A27DB-BD31-4B8C-83A1-F6EECF244321}">
                <p14:modId xmlns:p14="http://schemas.microsoft.com/office/powerpoint/2010/main" val="1429187891"/>
              </p:ext>
            </p:extLst>
          </p:nvPr>
        </p:nvGraphicFramePr>
        <p:xfrm>
          <a:off x="5603875" y="954088"/>
          <a:ext cx="5641975" cy="49212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1088548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Imagen que contiene foto, mostrando, diferente, mostrar&#10;&#10;Descripción generada automáticamente">
            <a:extLst>
              <a:ext uri="{FF2B5EF4-FFF2-40B4-BE49-F238E27FC236}">
                <a16:creationId xmlns:a16="http://schemas.microsoft.com/office/drawing/2014/main" id="{6FE843D7-A83D-D44F-A382-B5634D3E3E3C}"/>
              </a:ext>
            </a:extLst>
          </p:cNvPr>
          <p:cNvPicPr>
            <a:picLocks noChangeAspect="1"/>
          </p:cNvPicPr>
          <p:nvPr/>
        </p:nvPicPr>
        <p:blipFill>
          <a:blip r:embed="rId2"/>
          <a:stretch>
            <a:fillRect/>
          </a:stretch>
        </p:blipFill>
        <p:spPr>
          <a:xfrm>
            <a:off x="0" y="490702"/>
            <a:ext cx="12192000" cy="5876596"/>
          </a:xfrm>
          <a:prstGeom prst="rect">
            <a:avLst/>
          </a:prstGeom>
        </p:spPr>
      </p:pic>
    </p:spTree>
    <p:extLst>
      <p:ext uri="{BB962C8B-B14F-4D97-AF65-F5344CB8AC3E}">
        <p14:creationId xmlns:p14="http://schemas.microsoft.com/office/powerpoint/2010/main" val="42763058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8" name="Rectangle 70">
            <a:extLst>
              <a:ext uri="{FF2B5EF4-FFF2-40B4-BE49-F238E27FC236}">
                <a16:creationId xmlns:a16="http://schemas.microsoft.com/office/drawing/2014/main" id="{8CD2B798-7994-4548-A2BE-4AEF9C1A5F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29" name="Oval 5">
            <a:extLst>
              <a:ext uri="{FF2B5EF4-FFF2-40B4-BE49-F238E27FC236}">
                <a16:creationId xmlns:a16="http://schemas.microsoft.com/office/drawing/2014/main" id="{E6162320-3B67-42BB-AF9D-939326E648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030" name="Straight Connector 74">
            <a:extLst>
              <a:ext uri="{FF2B5EF4-FFF2-40B4-BE49-F238E27FC236}">
                <a16:creationId xmlns:a16="http://schemas.microsoft.com/office/drawing/2014/main" id="{6722E143-84C1-4F95-937C-78B92D2811C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31" name="Rectangle 76">
            <a:extLst>
              <a:ext uri="{FF2B5EF4-FFF2-40B4-BE49-F238E27FC236}">
                <a16:creationId xmlns:a16="http://schemas.microsoft.com/office/drawing/2014/main" id="{2FDF0794-1B86-42B2-B8C7-F60123E638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4" y="0"/>
            <a:ext cx="12188726" cy="6858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infogram.png">
            <a:extLst>
              <a:ext uri="{FF2B5EF4-FFF2-40B4-BE49-F238E27FC236}">
                <a16:creationId xmlns:a16="http://schemas.microsoft.com/office/drawing/2014/main" id="{0BE3343D-65EA-2848-B056-CAA561EDE4C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111" r="1" b="1"/>
          <a:stretch/>
        </p:blipFill>
        <p:spPr bwMode="auto">
          <a:xfrm>
            <a:off x="20" y="975"/>
            <a:ext cx="12191980" cy="6858000"/>
          </a:xfrm>
          <a:prstGeom prst="rect">
            <a:avLst/>
          </a:prstGeom>
          <a:noFill/>
          <a:extLst>
            <a:ext uri="{909E8E84-426E-40DD-AFC4-6F175D3DCCD1}">
              <a14:hiddenFill xmlns:a14="http://schemas.microsoft.com/office/drawing/2010/main">
                <a:solidFill>
                  <a:srgbClr val="FFFFFF"/>
                </a:solidFill>
              </a14:hiddenFill>
            </a:ext>
          </a:extLst>
        </p:spPr>
      </p:pic>
      <p:sp>
        <p:nvSpPr>
          <p:cNvPr id="1032" name="Rectangle 78">
            <a:extLst>
              <a:ext uri="{FF2B5EF4-FFF2-40B4-BE49-F238E27FC236}">
                <a16:creationId xmlns:a16="http://schemas.microsoft.com/office/drawing/2014/main" id="{C5373426-E26E-431D-959C-5DB96C0B62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7" y="1238442"/>
            <a:ext cx="3635926" cy="4355751"/>
          </a:xfrm>
          <a:prstGeom prst="rect">
            <a:avLst/>
          </a:prstGeom>
          <a:solidFill>
            <a:srgbClr val="000000">
              <a:alpha val="7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6E9EA2C9-3D7F-7040-8B4C-699982AC49A6}"/>
              </a:ext>
            </a:extLst>
          </p:cNvPr>
          <p:cNvSpPr>
            <a:spLocks noGrp="1"/>
          </p:cNvSpPr>
          <p:nvPr>
            <p:ph type="title"/>
          </p:nvPr>
        </p:nvSpPr>
        <p:spPr>
          <a:xfrm>
            <a:off x="853439" y="1475234"/>
            <a:ext cx="3214307" cy="2901694"/>
          </a:xfrm>
        </p:spPr>
        <p:txBody>
          <a:bodyPr vert="horz" lIns="91440" tIns="45720" rIns="91440" bIns="45720" rtlCol="0" anchor="b">
            <a:normAutofit/>
          </a:bodyPr>
          <a:lstStyle/>
          <a:p>
            <a:pPr algn="r"/>
            <a:r>
              <a:rPr lang="en-US" sz="4000" kern="1200" cap="all" spc="200" baseline="0">
                <a:solidFill>
                  <a:srgbClr val="FFFFFF"/>
                </a:solidFill>
                <a:latin typeface="+mj-lt"/>
                <a:ea typeface="+mj-ea"/>
                <a:cs typeface="+mj-cs"/>
              </a:rPr>
              <a:t>Juxtapose. El antes y el después del clima</a:t>
            </a:r>
          </a:p>
        </p:txBody>
      </p:sp>
      <p:cxnSp>
        <p:nvCxnSpPr>
          <p:cNvPr id="81" name="Straight Connector 80">
            <a:extLst>
              <a:ext uri="{FF2B5EF4-FFF2-40B4-BE49-F238E27FC236}">
                <a16:creationId xmlns:a16="http://schemas.microsoft.com/office/drawing/2014/main" id="{96D07482-83A3-4451-943C-B4696108295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65829" y="4508519"/>
            <a:ext cx="2926080" cy="0"/>
          </a:xfrm>
          <a:prstGeom prst="line">
            <a:avLst/>
          </a:prstGeom>
          <a:ln w="19050">
            <a:solidFill>
              <a:srgbClr val="CCA88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633950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 name="Rectangle 71">
            <a:extLst>
              <a:ext uri="{FF2B5EF4-FFF2-40B4-BE49-F238E27FC236}">
                <a16:creationId xmlns:a16="http://schemas.microsoft.com/office/drawing/2014/main" id="{8CD2B798-7994-4548-A2BE-4AEF9C1A5F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4" name="Oval 5">
            <a:extLst>
              <a:ext uri="{FF2B5EF4-FFF2-40B4-BE49-F238E27FC236}">
                <a16:creationId xmlns:a16="http://schemas.microsoft.com/office/drawing/2014/main" id="{E6162320-3B67-42BB-AF9D-939326E648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76" name="Straight Connector 75">
            <a:extLst>
              <a:ext uri="{FF2B5EF4-FFF2-40B4-BE49-F238E27FC236}">
                <a16:creationId xmlns:a16="http://schemas.microsoft.com/office/drawing/2014/main" id="{6722E143-84C1-4F95-937C-78B92D2811C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78" name="Rectangle 77">
            <a:extLst>
              <a:ext uri="{FF2B5EF4-FFF2-40B4-BE49-F238E27FC236}">
                <a16:creationId xmlns:a16="http://schemas.microsoft.com/office/drawing/2014/main" id="{2FDF0794-1B86-42B2-B8C7-F60123E638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4" y="0"/>
            <a:ext cx="12188726" cy="6858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1" name="Picture 3" descr="infogram.png">
            <a:extLst>
              <a:ext uri="{FF2B5EF4-FFF2-40B4-BE49-F238E27FC236}">
                <a16:creationId xmlns:a16="http://schemas.microsoft.com/office/drawing/2014/main" id="{55F30132-A781-C649-930D-1AB9ABC6408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3243" r="1869" b="1"/>
          <a:stretch/>
        </p:blipFill>
        <p:spPr bwMode="auto">
          <a:xfrm>
            <a:off x="20" y="975"/>
            <a:ext cx="12191980" cy="6858000"/>
          </a:xfrm>
          <a:prstGeom prst="rect">
            <a:avLst/>
          </a:prstGeom>
          <a:noFill/>
          <a:extLst>
            <a:ext uri="{909E8E84-426E-40DD-AFC4-6F175D3DCCD1}">
              <a14:hiddenFill xmlns:a14="http://schemas.microsoft.com/office/drawing/2010/main">
                <a:solidFill>
                  <a:srgbClr val="FFFFFF"/>
                </a:solidFill>
              </a14:hiddenFill>
            </a:ext>
          </a:extLst>
        </p:spPr>
      </p:pic>
      <p:sp>
        <p:nvSpPr>
          <p:cNvPr id="80" name="Rectangle 79">
            <a:extLst>
              <a:ext uri="{FF2B5EF4-FFF2-40B4-BE49-F238E27FC236}">
                <a16:creationId xmlns:a16="http://schemas.microsoft.com/office/drawing/2014/main" id="{C5373426-E26E-431D-959C-5DB96C0B62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7" y="1238442"/>
            <a:ext cx="3635926" cy="4355751"/>
          </a:xfrm>
          <a:prstGeom prst="rect">
            <a:avLst/>
          </a:prstGeom>
          <a:solidFill>
            <a:srgbClr val="000000">
              <a:alpha val="7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15D65A1A-EA61-354E-9453-4979F25CAC58}"/>
              </a:ext>
            </a:extLst>
          </p:cNvPr>
          <p:cNvSpPr>
            <a:spLocks noGrp="1"/>
          </p:cNvSpPr>
          <p:nvPr>
            <p:ph type="title"/>
          </p:nvPr>
        </p:nvSpPr>
        <p:spPr>
          <a:xfrm>
            <a:off x="853439" y="1475234"/>
            <a:ext cx="3214307" cy="2901694"/>
          </a:xfrm>
        </p:spPr>
        <p:txBody>
          <a:bodyPr vert="horz" lIns="91440" tIns="45720" rIns="91440" bIns="45720" rtlCol="0" anchor="b">
            <a:normAutofit/>
          </a:bodyPr>
          <a:lstStyle/>
          <a:p>
            <a:pPr algn="r"/>
            <a:r>
              <a:rPr lang="en-US" sz="4000" kern="1200" cap="all" spc="200" baseline="0">
                <a:solidFill>
                  <a:srgbClr val="FFFFFF"/>
                </a:solidFill>
                <a:latin typeface="+mj-lt"/>
                <a:ea typeface="+mj-ea"/>
                <a:cs typeface="+mj-cs"/>
              </a:rPr>
              <a:t>Timeline. Líneas de tiempo para historias</a:t>
            </a:r>
          </a:p>
        </p:txBody>
      </p:sp>
      <p:cxnSp>
        <p:nvCxnSpPr>
          <p:cNvPr id="82" name="Straight Connector 81">
            <a:extLst>
              <a:ext uri="{FF2B5EF4-FFF2-40B4-BE49-F238E27FC236}">
                <a16:creationId xmlns:a16="http://schemas.microsoft.com/office/drawing/2014/main" id="{96D07482-83A3-4451-943C-B4696108295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65829" y="4508519"/>
            <a:ext cx="2926080" cy="0"/>
          </a:xfrm>
          <a:prstGeom prst="line">
            <a:avLst/>
          </a:prstGeom>
          <a:ln w="19050">
            <a:solidFill>
              <a:srgbClr val="609A4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4368278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8CD2B798-7994-4548-A2BE-4AEF9C1A5F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3" name="Oval 5">
            <a:extLst>
              <a:ext uri="{FF2B5EF4-FFF2-40B4-BE49-F238E27FC236}">
                <a16:creationId xmlns:a16="http://schemas.microsoft.com/office/drawing/2014/main" id="{E6162320-3B67-42BB-AF9D-939326E648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75" name="Straight Connector 74">
            <a:extLst>
              <a:ext uri="{FF2B5EF4-FFF2-40B4-BE49-F238E27FC236}">
                <a16:creationId xmlns:a16="http://schemas.microsoft.com/office/drawing/2014/main" id="{6722E143-84C1-4F95-937C-78B92D2811C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77" name="Rectangle 76">
            <a:extLst>
              <a:ext uri="{FF2B5EF4-FFF2-40B4-BE49-F238E27FC236}">
                <a16:creationId xmlns:a16="http://schemas.microsoft.com/office/drawing/2014/main" id="{2FDF0794-1B86-42B2-B8C7-F60123E638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4" y="0"/>
            <a:ext cx="12188726" cy="6858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descr="infogram.png">
            <a:extLst>
              <a:ext uri="{FF2B5EF4-FFF2-40B4-BE49-F238E27FC236}">
                <a16:creationId xmlns:a16="http://schemas.microsoft.com/office/drawing/2014/main" id="{EA198509-1CC2-774A-951E-AE2159501D3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289" r="155" b="-1"/>
          <a:stretch/>
        </p:blipFill>
        <p:spPr bwMode="auto">
          <a:xfrm>
            <a:off x="20" y="975"/>
            <a:ext cx="12191980" cy="6858000"/>
          </a:xfrm>
          <a:prstGeom prst="rect">
            <a:avLst/>
          </a:prstGeom>
          <a:noFill/>
          <a:extLst>
            <a:ext uri="{909E8E84-426E-40DD-AFC4-6F175D3DCCD1}">
              <a14:hiddenFill xmlns:a14="http://schemas.microsoft.com/office/drawing/2010/main">
                <a:solidFill>
                  <a:srgbClr val="FFFFFF"/>
                </a:solidFill>
              </a14:hiddenFill>
            </a:ext>
          </a:extLst>
        </p:spPr>
      </p:pic>
      <p:sp>
        <p:nvSpPr>
          <p:cNvPr id="79" name="Rectangle 78">
            <a:extLst>
              <a:ext uri="{FF2B5EF4-FFF2-40B4-BE49-F238E27FC236}">
                <a16:creationId xmlns:a16="http://schemas.microsoft.com/office/drawing/2014/main" id="{C5373426-E26E-431D-959C-5DB96C0B62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7" y="1238442"/>
            <a:ext cx="3635926" cy="4355751"/>
          </a:xfrm>
          <a:prstGeom prst="rect">
            <a:avLst/>
          </a:prstGeom>
          <a:solidFill>
            <a:srgbClr val="000000">
              <a:alpha val="7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E2FCD415-0477-7946-B90B-8D05201FDFCE}"/>
              </a:ext>
            </a:extLst>
          </p:cNvPr>
          <p:cNvSpPr>
            <a:spLocks noGrp="1"/>
          </p:cNvSpPr>
          <p:nvPr>
            <p:ph type="title"/>
          </p:nvPr>
        </p:nvSpPr>
        <p:spPr>
          <a:xfrm>
            <a:off x="853439" y="1475234"/>
            <a:ext cx="3214307" cy="2901694"/>
          </a:xfrm>
        </p:spPr>
        <p:txBody>
          <a:bodyPr vert="horz" lIns="91440" tIns="45720" rIns="91440" bIns="45720" rtlCol="0" anchor="b">
            <a:normAutofit/>
          </a:bodyPr>
          <a:lstStyle/>
          <a:p>
            <a:pPr algn="r"/>
            <a:r>
              <a:rPr lang="en-US" sz="4000" kern="1200" cap="all" spc="200" baseline="0">
                <a:solidFill>
                  <a:srgbClr val="FFFFFF"/>
                </a:solidFill>
                <a:latin typeface="+mj-lt"/>
                <a:ea typeface="+mj-ea"/>
                <a:cs typeface="+mj-cs"/>
              </a:rPr>
              <a:t>Thinklink. Fotos con información extra</a:t>
            </a:r>
          </a:p>
        </p:txBody>
      </p:sp>
      <p:cxnSp>
        <p:nvCxnSpPr>
          <p:cNvPr id="81" name="Straight Connector 80">
            <a:extLst>
              <a:ext uri="{FF2B5EF4-FFF2-40B4-BE49-F238E27FC236}">
                <a16:creationId xmlns:a16="http://schemas.microsoft.com/office/drawing/2014/main" id="{96D07482-83A3-4451-943C-B4696108295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65829" y="4508519"/>
            <a:ext cx="2926080" cy="0"/>
          </a:xfrm>
          <a:prstGeom prst="line">
            <a:avLst/>
          </a:prstGeom>
          <a:ln w="19050">
            <a:solidFill>
              <a:srgbClr val="E7503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1090924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8CD2B798-7994-4548-A2BE-4AEF9C1A5F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3" name="Oval 5">
            <a:extLst>
              <a:ext uri="{FF2B5EF4-FFF2-40B4-BE49-F238E27FC236}">
                <a16:creationId xmlns:a16="http://schemas.microsoft.com/office/drawing/2014/main" id="{E6162320-3B67-42BB-AF9D-939326E648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75" name="Straight Connector 74">
            <a:extLst>
              <a:ext uri="{FF2B5EF4-FFF2-40B4-BE49-F238E27FC236}">
                <a16:creationId xmlns:a16="http://schemas.microsoft.com/office/drawing/2014/main" id="{6722E143-84C1-4F95-937C-78B92D2811C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77" name="Rectangle 76">
            <a:extLst>
              <a:ext uri="{FF2B5EF4-FFF2-40B4-BE49-F238E27FC236}">
                <a16:creationId xmlns:a16="http://schemas.microsoft.com/office/drawing/2014/main" id="{2FDF0794-1B86-42B2-B8C7-F60123E638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4" y="0"/>
            <a:ext cx="12188726" cy="6858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descr="infogram.png">
            <a:extLst>
              <a:ext uri="{FF2B5EF4-FFF2-40B4-BE49-F238E27FC236}">
                <a16:creationId xmlns:a16="http://schemas.microsoft.com/office/drawing/2014/main" id="{5BAD546A-9CCA-464B-9F8C-1BDB06771C3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5694" r="7862"/>
          <a:stretch/>
        </p:blipFill>
        <p:spPr bwMode="auto">
          <a:xfrm>
            <a:off x="20" y="975"/>
            <a:ext cx="12191980" cy="6858000"/>
          </a:xfrm>
          <a:prstGeom prst="rect">
            <a:avLst/>
          </a:prstGeom>
          <a:noFill/>
          <a:extLst>
            <a:ext uri="{909E8E84-426E-40DD-AFC4-6F175D3DCCD1}">
              <a14:hiddenFill xmlns:a14="http://schemas.microsoft.com/office/drawing/2010/main">
                <a:solidFill>
                  <a:srgbClr val="FFFFFF"/>
                </a:solidFill>
              </a14:hiddenFill>
            </a:ext>
          </a:extLst>
        </p:spPr>
      </p:pic>
      <p:sp>
        <p:nvSpPr>
          <p:cNvPr id="79" name="Rectangle 78">
            <a:extLst>
              <a:ext uri="{FF2B5EF4-FFF2-40B4-BE49-F238E27FC236}">
                <a16:creationId xmlns:a16="http://schemas.microsoft.com/office/drawing/2014/main" id="{C5373426-E26E-431D-959C-5DB96C0B62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7" y="1238442"/>
            <a:ext cx="3635926" cy="4355751"/>
          </a:xfrm>
          <a:prstGeom prst="rect">
            <a:avLst/>
          </a:prstGeom>
          <a:solidFill>
            <a:srgbClr val="000000">
              <a:alpha val="7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D9CF9CEE-2946-FF43-A965-C69EAA2A68CC}"/>
              </a:ext>
            </a:extLst>
          </p:cNvPr>
          <p:cNvSpPr>
            <a:spLocks noGrp="1"/>
          </p:cNvSpPr>
          <p:nvPr>
            <p:ph type="title"/>
          </p:nvPr>
        </p:nvSpPr>
        <p:spPr>
          <a:xfrm>
            <a:off x="853439" y="1475234"/>
            <a:ext cx="3214307" cy="2901694"/>
          </a:xfrm>
        </p:spPr>
        <p:txBody>
          <a:bodyPr vert="horz" lIns="91440" tIns="45720" rIns="91440" bIns="45720" rtlCol="0" anchor="b">
            <a:normAutofit/>
          </a:bodyPr>
          <a:lstStyle/>
          <a:p>
            <a:pPr algn="r"/>
            <a:r>
              <a:rPr lang="en-US" sz="4000" kern="1200" cap="all" spc="200" baseline="0" dirty="0" err="1">
                <a:solidFill>
                  <a:srgbClr val="FFFFFF"/>
                </a:solidFill>
                <a:latin typeface="+mj-lt"/>
                <a:ea typeface="+mj-ea"/>
                <a:cs typeface="+mj-cs"/>
              </a:rPr>
              <a:t>Mapa</a:t>
            </a:r>
            <a:r>
              <a:rPr lang="en-US" sz="4000" kern="1200" cap="all" spc="200" baseline="0" dirty="0">
                <a:solidFill>
                  <a:srgbClr val="FFFFFF"/>
                </a:solidFill>
                <a:latin typeface="+mj-lt"/>
                <a:ea typeface="+mj-ea"/>
                <a:cs typeface="+mj-cs"/>
              </a:rPr>
              <a:t> de crisis </a:t>
            </a:r>
            <a:r>
              <a:rPr lang="en-US" sz="4000" kern="1200" cap="all" spc="200" baseline="0" dirty="0" err="1">
                <a:solidFill>
                  <a:srgbClr val="FFFFFF"/>
                </a:solidFill>
                <a:latin typeface="+mj-lt"/>
                <a:ea typeface="+mj-ea"/>
                <a:cs typeface="+mj-cs"/>
              </a:rPr>
              <a:t>climática</a:t>
            </a:r>
            <a:r>
              <a:rPr lang="en-US" sz="4000" kern="1200" cap="all" spc="200" baseline="0" dirty="0">
                <a:solidFill>
                  <a:srgbClr val="FFFFFF"/>
                </a:solidFill>
                <a:latin typeface="+mj-lt"/>
                <a:ea typeface="+mj-ea"/>
                <a:cs typeface="+mj-cs"/>
              </a:rPr>
              <a:t> de google. </a:t>
            </a:r>
            <a:r>
              <a:rPr lang="en-US" sz="4000" kern="1200" cap="all" spc="200" baseline="0" dirty="0" err="1">
                <a:solidFill>
                  <a:srgbClr val="FFFFFF"/>
                </a:solidFill>
                <a:latin typeface="+mj-lt"/>
                <a:ea typeface="+mj-ea"/>
                <a:cs typeface="+mj-cs"/>
              </a:rPr>
              <a:t>Información</a:t>
            </a:r>
            <a:r>
              <a:rPr lang="en-US" sz="4000" kern="1200" cap="all" spc="200" baseline="0" dirty="0">
                <a:solidFill>
                  <a:srgbClr val="FFFFFF"/>
                </a:solidFill>
                <a:latin typeface="+mj-lt"/>
                <a:ea typeface="+mj-ea"/>
                <a:cs typeface="+mj-cs"/>
              </a:rPr>
              <a:t> </a:t>
            </a:r>
            <a:r>
              <a:rPr lang="en-US" sz="4000" kern="1200" cap="all" spc="200" baseline="0" dirty="0" err="1">
                <a:solidFill>
                  <a:srgbClr val="FFFFFF"/>
                </a:solidFill>
                <a:latin typeface="+mj-lt"/>
                <a:ea typeface="+mj-ea"/>
                <a:cs typeface="+mj-cs"/>
              </a:rPr>
              <a:t>en</a:t>
            </a:r>
            <a:r>
              <a:rPr lang="en-US" sz="4000" kern="1200" cap="all" spc="200" baseline="0" dirty="0">
                <a:solidFill>
                  <a:srgbClr val="FFFFFF"/>
                </a:solidFill>
                <a:latin typeface="+mj-lt"/>
                <a:ea typeface="+mj-ea"/>
                <a:cs typeface="+mj-cs"/>
              </a:rPr>
              <a:t> vivo</a:t>
            </a:r>
          </a:p>
        </p:txBody>
      </p:sp>
      <p:cxnSp>
        <p:nvCxnSpPr>
          <p:cNvPr id="81" name="Straight Connector 80">
            <a:extLst>
              <a:ext uri="{FF2B5EF4-FFF2-40B4-BE49-F238E27FC236}">
                <a16:creationId xmlns:a16="http://schemas.microsoft.com/office/drawing/2014/main" id="{96D07482-83A3-4451-943C-B4696108295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65829" y="4508519"/>
            <a:ext cx="2926080" cy="0"/>
          </a:xfrm>
          <a:prstGeom prst="line">
            <a:avLst/>
          </a:prstGeom>
          <a:ln w="19050">
            <a:solidFill>
              <a:srgbClr val="9ACBF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9773089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3A8EC506-B1DA-46A1-B44D-774E68468E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Oval 5">
            <a:extLst>
              <a:ext uri="{FF2B5EF4-FFF2-40B4-BE49-F238E27FC236}">
                <a16:creationId xmlns:a16="http://schemas.microsoft.com/office/drawing/2014/main" id="{BFF30785-305E-45D7-984F-5AA93D3CA5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26" name="Straight Connector 25">
            <a:extLst>
              <a:ext uri="{FF2B5EF4-FFF2-40B4-BE49-F238E27FC236}">
                <a16:creationId xmlns:a16="http://schemas.microsoft.com/office/drawing/2014/main" id="{15E01FA5-D766-43CA-A83D-E7CF3F04E96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useBgFill="1">
        <p:nvSpPr>
          <p:cNvPr id="28" name="Rectangle 27">
            <a:extLst>
              <a:ext uri="{FF2B5EF4-FFF2-40B4-BE49-F238E27FC236}">
                <a16:creationId xmlns:a16="http://schemas.microsoft.com/office/drawing/2014/main" id="{2A85F7B3-F4E6-4FBF-B74E-43CAB468F5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726" cy="68589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87E4C0A2-3C0E-D244-9C6F-A988A838EE8D}"/>
              </a:ext>
            </a:extLst>
          </p:cNvPr>
          <p:cNvSpPr>
            <a:spLocks noGrp="1"/>
          </p:cNvSpPr>
          <p:nvPr>
            <p:ph type="title"/>
          </p:nvPr>
        </p:nvSpPr>
        <p:spPr>
          <a:xfrm>
            <a:off x="636805" y="640080"/>
            <a:ext cx="4809406" cy="3034857"/>
          </a:xfrm>
        </p:spPr>
        <p:txBody>
          <a:bodyPr vert="horz" lIns="91440" tIns="45720" rIns="91440" bIns="45720" rtlCol="0" anchor="b">
            <a:normAutofit/>
          </a:bodyPr>
          <a:lstStyle/>
          <a:p>
            <a:pPr algn="r"/>
            <a:r>
              <a:rPr lang="en-US" sz="4400" kern="1200" cap="all" spc="200" baseline="0">
                <a:solidFill>
                  <a:schemeClr val="tx1">
                    <a:lumMod val="95000"/>
                    <a:lumOff val="5000"/>
                  </a:schemeClr>
                </a:solidFill>
                <a:latin typeface="+mj-lt"/>
                <a:ea typeface="+mj-ea"/>
                <a:cs typeface="+mj-cs"/>
              </a:rPr>
              <a:t>Infogram</a:t>
            </a:r>
            <a:r>
              <a:rPr lang="en-US" sz="4400" kern="1200" cap="all" spc="200" baseline="0" dirty="0">
                <a:solidFill>
                  <a:schemeClr val="tx1">
                    <a:lumMod val="95000"/>
                    <a:lumOff val="5000"/>
                  </a:schemeClr>
                </a:solidFill>
                <a:latin typeface="+mj-lt"/>
                <a:ea typeface="+mj-ea"/>
                <a:cs typeface="+mj-cs"/>
              </a:rPr>
              <a:t>. </a:t>
            </a:r>
            <a:r>
              <a:rPr lang="en-US" sz="4400" kern="1200" cap="all" spc="200" baseline="0" dirty="0" err="1">
                <a:solidFill>
                  <a:schemeClr val="tx1">
                    <a:lumMod val="95000"/>
                    <a:lumOff val="5000"/>
                  </a:schemeClr>
                </a:solidFill>
                <a:latin typeface="+mj-lt"/>
                <a:ea typeface="+mj-ea"/>
                <a:cs typeface="+mj-cs"/>
              </a:rPr>
              <a:t>Infografías</a:t>
            </a:r>
            <a:r>
              <a:rPr lang="en-US" sz="4400" kern="1200" cap="all" spc="200" baseline="0" dirty="0">
                <a:solidFill>
                  <a:schemeClr val="tx1">
                    <a:lumMod val="95000"/>
                    <a:lumOff val="5000"/>
                  </a:schemeClr>
                </a:solidFill>
                <a:latin typeface="+mj-lt"/>
                <a:ea typeface="+mj-ea"/>
                <a:cs typeface="+mj-cs"/>
              </a:rPr>
              <a:t> y </a:t>
            </a:r>
            <a:r>
              <a:rPr lang="en-US" sz="4400" kern="1200" cap="all" spc="200" baseline="0" dirty="0" err="1">
                <a:solidFill>
                  <a:schemeClr val="tx1">
                    <a:lumMod val="95000"/>
                    <a:lumOff val="5000"/>
                  </a:schemeClr>
                </a:solidFill>
                <a:latin typeface="+mj-lt"/>
                <a:ea typeface="+mj-ea"/>
                <a:cs typeface="+mj-cs"/>
              </a:rPr>
              <a:t>tablas</a:t>
            </a:r>
            <a:r>
              <a:rPr lang="en-US" sz="4400" kern="1200" cap="all" spc="200" baseline="0" dirty="0">
                <a:solidFill>
                  <a:schemeClr val="tx1">
                    <a:lumMod val="95000"/>
                    <a:lumOff val="5000"/>
                  </a:schemeClr>
                </a:solidFill>
                <a:latin typeface="+mj-lt"/>
                <a:ea typeface="+mj-ea"/>
                <a:cs typeface="+mj-cs"/>
              </a:rPr>
              <a:t> </a:t>
            </a:r>
            <a:r>
              <a:rPr lang="en-US" sz="4400" kern="1200" cap="all" spc="200" baseline="0" dirty="0" err="1">
                <a:solidFill>
                  <a:schemeClr val="tx1">
                    <a:lumMod val="95000"/>
                    <a:lumOff val="5000"/>
                  </a:schemeClr>
                </a:solidFill>
                <a:latin typeface="+mj-lt"/>
                <a:ea typeface="+mj-ea"/>
                <a:cs typeface="+mj-cs"/>
              </a:rPr>
              <a:t>gratuitas</a:t>
            </a:r>
            <a:endParaRPr lang="en-US" sz="4400" kern="1200" cap="all" spc="200" baseline="0" dirty="0">
              <a:solidFill>
                <a:schemeClr val="tx1">
                  <a:lumMod val="95000"/>
                  <a:lumOff val="5000"/>
                </a:schemeClr>
              </a:solidFill>
              <a:latin typeface="+mj-lt"/>
              <a:ea typeface="+mj-ea"/>
              <a:cs typeface="+mj-cs"/>
            </a:endParaRPr>
          </a:p>
        </p:txBody>
      </p:sp>
      <p:cxnSp>
        <p:nvCxnSpPr>
          <p:cNvPr id="30" name="Straight Connector 29">
            <a:extLst>
              <a:ext uri="{FF2B5EF4-FFF2-40B4-BE49-F238E27FC236}">
                <a16:creationId xmlns:a16="http://schemas.microsoft.com/office/drawing/2014/main" id="{73741D5B-1709-4CDB-963A-CC3C749412B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00698" y="3765314"/>
            <a:ext cx="4754880" cy="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pic>
        <p:nvPicPr>
          <p:cNvPr id="4" name="Imagen 3" descr="Imagen que contiene captura de pantalla, texto&#10;&#10;Descripción generada automáticamente">
            <a:extLst>
              <a:ext uri="{FF2B5EF4-FFF2-40B4-BE49-F238E27FC236}">
                <a16:creationId xmlns:a16="http://schemas.microsoft.com/office/drawing/2014/main" id="{85CCCE97-71F2-A84C-847E-EA6B3960C9B0}"/>
              </a:ext>
            </a:extLst>
          </p:cNvPr>
          <p:cNvPicPr>
            <a:picLocks noChangeAspect="1"/>
          </p:cNvPicPr>
          <p:nvPr/>
        </p:nvPicPr>
        <p:blipFill>
          <a:blip r:embed="rId2"/>
          <a:stretch>
            <a:fillRect/>
          </a:stretch>
        </p:blipFill>
        <p:spPr>
          <a:xfrm>
            <a:off x="6193419" y="640080"/>
            <a:ext cx="5592181" cy="5933350"/>
          </a:xfrm>
          <a:prstGeom prst="rect">
            <a:avLst/>
          </a:prstGeom>
        </p:spPr>
      </p:pic>
    </p:spTree>
    <p:extLst>
      <p:ext uri="{BB962C8B-B14F-4D97-AF65-F5344CB8AC3E}">
        <p14:creationId xmlns:p14="http://schemas.microsoft.com/office/powerpoint/2010/main" val="42350757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715FDFA-95BF-0B44-9B30-544D8F1251CF}"/>
              </a:ext>
            </a:extLst>
          </p:cNvPr>
          <p:cNvSpPr>
            <a:spLocks noGrp="1"/>
          </p:cNvSpPr>
          <p:nvPr>
            <p:ph type="title"/>
          </p:nvPr>
        </p:nvSpPr>
        <p:spPr/>
        <p:txBody>
          <a:bodyPr/>
          <a:lstStyle/>
          <a:p>
            <a:r>
              <a:rPr lang="es-AR" dirty="0"/>
              <a:t>¿Tengo que conocer la ciencia detrás del cambio climático?</a:t>
            </a:r>
          </a:p>
        </p:txBody>
      </p:sp>
      <p:pic>
        <p:nvPicPr>
          <p:cNvPr id="6" name="Marcador de contenido 5">
            <a:extLst>
              <a:ext uri="{FF2B5EF4-FFF2-40B4-BE49-F238E27FC236}">
                <a16:creationId xmlns:a16="http://schemas.microsoft.com/office/drawing/2014/main" id="{6C61532B-00EA-C14F-BF52-261DB442E520}"/>
              </a:ext>
            </a:extLst>
          </p:cNvPr>
          <p:cNvPicPr>
            <a:picLocks noGrp="1" noChangeAspect="1"/>
          </p:cNvPicPr>
          <p:nvPr>
            <p:ph idx="1"/>
          </p:nvPr>
        </p:nvPicPr>
        <p:blipFill>
          <a:blip r:embed="rId2"/>
          <a:stretch>
            <a:fillRect/>
          </a:stretch>
        </p:blipFill>
        <p:spPr>
          <a:xfrm>
            <a:off x="5715000" y="1815272"/>
            <a:ext cx="6369234" cy="3588001"/>
          </a:xfrm>
        </p:spPr>
      </p:pic>
      <p:sp>
        <p:nvSpPr>
          <p:cNvPr id="4" name="Marcador de texto 3">
            <a:extLst>
              <a:ext uri="{FF2B5EF4-FFF2-40B4-BE49-F238E27FC236}">
                <a16:creationId xmlns:a16="http://schemas.microsoft.com/office/drawing/2014/main" id="{98BD5789-280D-8449-9715-F4A631514518}"/>
              </a:ext>
            </a:extLst>
          </p:cNvPr>
          <p:cNvSpPr>
            <a:spLocks noGrp="1"/>
          </p:cNvSpPr>
          <p:nvPr>
            <p:ph type="body" sz="half" idx="2"/>
          </p:nvPr>
        </p:nvSpPr>
        <p:spPr>
          <a:xfrm>
            <a:off x="1024128" y="2257506"/>
            <a:ext cx="4389120" cy="4213632"/>
          </a:xfrm>
        </p:spPr>
        <p:txBody>
          <a:bodyPr>
            <a:normAutofit/>
          </a:bodyPr>
          <a:lstStyle/>
          <a:p>
            <a:pPr marL="285750" indent="-285750">
              <a:buFont typeface="Arial" panose="020B0604020202020204" pitchFamily="34" charset="0"/>
              <a:buChar char="•"/>
            </a:pPr>
            <a:r>
              <a:rPr lang="es-AR" sz="1800" dirty="0"/>
              <a:t>Como periodista, tu trabajo es </a:t>
            </a:r>
            <a:r>
              <a:rPr lang="es-AR" sz="1800" b="1" dirty="0"/>
              <a:t>simplificar el tema para que más personas puedan entenderlo</a:t>
            </a:r>
            <a:r>
              <a:rPr lang="es-AR" sz="1800" dirty="0"/>
              <a:t>. Para eso, tu tienes que entender los aspectos técnicos del cambio climático</a:t>
            </a:r>
          </a:p>
          <a:p>
            <a:pPr marL="285750" indent="-285750">
              <a:buFont typeface="Arial" panose="020B0604020202020204" pitchFamily="34" charset="0"/>
              <a:buChar char="•"/>
            </a:pPr>
            <a:r>
              <a:rPr lang="es-AR" sz="1800" dirty="0"/>
              <a:t>No es necesario ser un científico o un experto en política pero necesitás al menos saber lo básico para comenzar a escribir sobre el tema</a:t>
            </a:r>
          </a:p>
          <a:p>
            <a:pPr marL="285750" indent="-285750">
              <a:buFont typeface="Arial" panose="020B0604020202020204" pitchFamily="34" charset="0"/>
              <a:buChar char="•"/>
            </a:pPr>
            <a:r>
              <a:rPr lang="es-AR" sz="1800" dirty="0"/>
              <a:t>Deberás entender los aspectos técnicos del cambio climático, las políticas y las negociaciones. Tendrás que aprender sobre el efecto invernadero</a:t>
            </a:r>
          </a:p>
        </p:txBody>
      </p:sp>
    </p:spTree>
    <p:extLst>
      <p:ext uri="{BB962C8B-B14F-4D97-AF65-F5344CB8AC3E}">
        <p14:creationId xmlns:p14="http://schemas.microsoft.com/office/powerpoint/2010/main" val="207629566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3A8EC506-B1DA-46A1-B44D-774E68468E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Oval 5">
            <a:extLst>
              <a:ext uri="{FF2B5EF4-FFF2-40B4-BE49-F238E27FC236}">
                <a16:creationId xmlns:a16="http://schemas.microsoft.com/office/drawing/2014/main" id="{BFF30785-305E-45D7-984F-5AA93D3CA5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26" name="Straight Connector 25">
            <a:extLst>
              <a:ext uri="{FF2B5EF4-FFF2-40B4-BE49-F238E27FC236}">
                <a16:creationId xmlns:a16="http://schemas.microsoft.com/office/drawing/2014/main" id="{15E01FA5-D766-43CA-A83D-E7CF3F04E96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useBgFill="1">
        <p:nvSpPr>
          <p:cNvPr id="28" name="Rectangle 27">
            <a:extLst>
              <a:ext uri="{FF2B5EF4-FFF2-40B4-BE49-F238E27FC236}">
                <a16:creationId xmlns:a16="http://schemas.microsoft.com/office/drawing/2014/main" id="{2A85F7B3-F4E6-4FBF-B74E-43CAB468F5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726" cy="68589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87E4C0A2-3C0E-D244-9C6F-A988A838EE8D}"/>
              </a:ext>
            </a:extLst>
          </p:cNvPr>
          <p:cNvSpPr>
            <a:spLocks noGrp="1"/>
          </p:cNvSpPr>
          <p:nvPr>
            <p:ph type="title"/>
          </p:nvPr>
        </p:nvSpPr>
        <p:spPr>
          <a:xfrm>
            <a:off x="636805" y="640080"/>
            <a:ext cx="4809406" cy="3034857"/>
          </a:xfrm>
        </p:spPr>
        <p:txBody>
          <a:bodyPr vert="horz" lIns="91440" tIns="45720" rIns="91440" bIns="45720" rtlCol="0" anchor="b">
            <a:normAutofit/>
          </a:bodyPr>
          <a:lstStyle/>
          <a:p>
            <a:pPr algn="r"/>
            <a:r>
              <a:rPr lang="en-US" sz="4400" kern="1200" cap="all" spc="200" baseline="0" dirty="0" err="1">
                <a:solidFill>
                  <a:schemeClr val="tx1">
                    <a:lumMod val="95000"/>
                    <a:lumOff val="5000"/>
                  </a:schemeClr>
                </a:solidFill>
                <a:latin typeface="+mj-lt"/>
                <a:ea typeface="+mj-ea"/>
                <a:cs typeface="+mj-cs"/>
              </a:rPr>
              <a:t>Giphy</a:t>
            </a:r>
            <a:r>
              <a:rPr lang="en-US" sz="4400" kern="1200" cap="all" spc="200" baseline="0" dirty="0">
                <a:solidFill>
                  <a:schemeClr val="tx1">
                    <a:lumMod val="95000"/>
                    <a:lumOff val="5000"/>
                  </a:schemeClr>
                </a:solidFill>
                <a:latin typeface="+mj-lt"/>
                <a:ea typeface="+mj-ea"/>
                <a:cs typeface="+mj-cs"/>
              </a:rPr>
              <a:t>.</a:t>
            </a:r>
            <a:br>
              <a:rPr lang="en-US" sz="4400" spc="200" dirty="0"/>
            </a:br>
            <a:r>
              <a:rPr lang="en-US" sz="4400" spc="200" dirty="0" err="1"/>
              <a:t>animaciones</a:t>
            </a:r>
            <a:r>
              <a:rPr lang="en-US" sz="4400" spc="200" dirty="0"/>
              <a:t> e </a:t>
            </a:r>
            <a:r>
              <a:rPr lang="en-US" sz="4400" spc="200" dirty="0" err="1"/>
              <a:t>infografías</a:t>
            </a:r>
            <a:endParaRPr lang="en-US" sz="4400" kern="1200" cap="all" spc="200" baseline="0" dirty="0">
              <a:solidFill>
                <a:schemeClr val="tx1">
                  <a:lumMod val="95000"/>
                  <a:lumOff val="5000"/>
                </a:schemeClr>
              </a:solidFill>
              <a:latin typeface="+mj-lt"/>
              <a:ea typeface="+mj-ea"/>
              <a:cs typeface="+mj-cs"/>
            </a:endParaRPr>
          </a:p>
        </p:txBody>
      </p:sp>
      <p:cxnSp>
        <p:nvCxnSpPr>
          <p:cNvPr id="30" name="Straight Connector 29">
            <a:extLst>
              <a:ext uri="{FF2B5EF4-FFF2-40B4-BE49-F238E27FC236}">
                <a16:creationId xmlns:a16="http://schemas.microsoft.com/office/drawing/2014/main" id="{73741D5B-1709-4CDB-963A-CC3C749412B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00698" y="3765314"/>
            <a:ext cx="4754880" cy="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pic>
        <p:nvPicPr>
          <p:cNvPr id="5" name="Imagen 4">
            <a:extLst>
              <a:ext uri="{FF2B5EF4-FFF2-40B4-BE49-F238E27FC236}">
                <a16:creationId xmlns:a16="http://schemas.microsoft.com/office/drawing/2014/main" id="{BD6BD6F7-0D01-D348-A47F-1E28F71D4AB2}"/>
              </a:ext>
            </a:extLst>
          </p:cNvPr>
          <p:cNvPicPr>
            <a:picLocks noChangeAspect="1"/>
          </p:cNvPicPr>
          <p:nvPr/>
        </p:nvPicPr>
        <p:blipFill>
          <a:blip r:embed="rId2"/>
          <a:stretch>
            <a:fillRect/>
          </a:stretch>
        </p:blipFill>
        <p:spPr>
          <a:xfrm>
            <a:off x="5791825" y="1367770"/>
            <a:ext cx="6922801" cy="4615200"/>
          </a:xfrm>
          <a:prstGeom prst="rect">
            <a:avLst/>
          </a:prstGeom>
        </p:spPr>
      </p:pic>
    </p:spTree>
    <p:extLst>
      <p:ext uri="{BB962C8B-B14F-4D97-AF65-F5344CB8AC3E}">
        <p14:creationId xmlns:p14="http://schemas.microsoft.com/office/powerpoint/2010/main" val="175419290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E194971-2F2D-44B0-8AE6-FF2DCCEE0A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Oval 5">
            <a:extLst>
              <a:ext uri="{FF2B5EF4-FFF2-40B4-BE49-F238E27FC236}">
                <a16:creationId xmlns:a16="http://schemas.microsoft.com/office/drawing/2014/main" id="{1FF9A61E-EB11-4C46-82E1-3E00A3B4B4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1" name="Straight Connector 10">
            <a:extLst>
              <a:ext uri="{FF2B5EF4-FFF2-40B4-BE49-F238E27FC236}">
                <a16:creationId xmlns:a16="http://schemas.microsoft.com/office/drawing/2014/main" id="{5E564EB3-35F2-4EFF-87DC-642DC020526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useBgFill="1">
        <p:nvSpPr>
          <p:cNvPr id="13" name="Rectangle 12">
            <a:extLst>
              <a:ext uri="{FF2B5EF4-FFF2-40B4-BE49-F238E27FC236}">
                <a16:creationId xmlns:a16="http://schemas.microsoft.com/office/drawing/2014/main" id="{A540FAC9-3505-49ED-9B06-A0F8C14853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726" cy="68589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9879B3CD-E329-42F5-B136-BA1F37EC05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5464" y="484632"/>
            <a:ext cx="7453538" cy="588091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solidFill>
                <a:prstClr val="white"/>
              </a:solidFill>
            </a:endParaRPr>
          </a:p>
        </p:txBody>
      </p:sp>
      <p:sp>
        <p:nvSpPr>
          <p:cNvPr id="2" name="CuadroTexto 1">
            <a:extLst>
              <a:ext uri="{FF2B5EF4-FFF2-40B4-BE49-F238E27FC236}">
                <a16:creationId xmlns:a16="http://schemas.microsoft.com/office/drawing/2014/main" id="{F2192FD6-58F7-C74A-9B68-27132A047F66}"/>
              </a:ext>
            </a:extLst>
          </p:cNvPr>
          <p:cNvSpPr txBox="1"/>
          <p:nvPr/>
        </p:nvSpPr>
        <p:spPr>
          <a:xfrm>
            <a:off x="990096" y="977900"/>
            <a:ext cx="6539558" cy="3327734"/>
          </a:xfrm>
          <a:prstGeom prst="rect">
            <a:avLst/>
          </a:prstGeom>
        </p:spPr>
        <p:txBody>
          <a:bodyPr vert="horz" lIns="91440" tIns="45720" rIns="91440" bIns="45720" rtlCol="0" anchor="b">
            <a:normAutofit/>
          </a:bodyPr>
          <a:lstStyle/>
          <a:p>
            <a:pPr algn="r" defTabSz="914400">
              <a:lnSpc>
                <a:spcPct val="80000"/>
              </a:lnSpc>
              <a:spcBef>
                <a:spcPct val="0"/>
              </a:spcBef>
              <a:spcAft>
                <a:spcPts val="600"/>
              </a:spcAft>
            </a:pPr>
            <a:r>
              <a:rPr lang="en-US" sz="5400" cap="all" spc="200" dirty="0">
                <a:solidFill>
                  <a:schemeClr val="tx1">
                    <a:lumMod val="95000"/>
                    <a:lumOff val="5000"/>
                  </a:schemeClr>
                </a:solidFill>
                <a:latin typeface="+mj-lt"/>
                <a:ea typeface="+mj-ea"/>
                <a:cs typeface="+mj-cs"/>
              </a:rPr>
              <a:t>¿</a:t>
            </a:r>
            <a:r>
              <a:rPr lang="en-US" sz="5400" cap="all" spc="200" dirty="0" err="1">
                <a:solidFill>
                  <a:schemeClr val="tx1">
                    <a:lumMod val="95000"/>
                    <a:lumOff val="5000"/>
                  </a:schemeClr>
                </a:solidFill>
                <a:latin typeface="+mj-lt"/>
                <a:ea typeface="+mj-ea"/>
                <a:cs typeface="+mj-cs"/>
              </a:rPr>
              <a:t>Cómo</a:t>
            </a:r>
            <a:r>
              <a:rPr lang="en-US" sz="5400" cap="all" spc="200" dirty="0">
                <a:solidFill>
                  <a:schemeClr val="tx1">
                    <a:lumMod val="95000"/>
                    <a:lumOff val="5000"/>
                  </a:schemeClr>
                </a:solidFill>
                <a:latin typeface="+mj-lt"/>
                <a:ea typeface="+mj-ea"/>
                <a:cs typeface="+mj-cs"/>
              </a:rPr>
              <a:t> </a:t>
            </a:r>
            <a:r>
              <a:rPr lang="en-US" sz="5400" cap="all" spc="200" dirty="0" err="1">
                <a:solidFill>
                  <a:schemeClr val="tx1">
                    <a:lumMod val="95000"/>
                    <a:lumOff val="5000"/>
                  </a:schemeClr>
                </a:solidFill>
                <a:latin typeface="+mj-lt"/>
                <a:ea typeface="+mj-ea"/>
                <a:cs typeface="+mj-cs"/>
              </a:rPr>
              <a:t>usar</a:t>
            </a:r>
            <a:r>
              <a:rPr lang="en-US" sz="5400" cap="all" spc="200" dirty="0">
                <a:solidFill>
                  <a:schemeClr val="tx1">
                    <a:lumMod val="95000"/>
                    <a:lumOff val="5000"/>
                  </a:schemeClr>
                </a:solidFill>
                <a:latin typeface="+mj-lt"/>
                <a:ea typeface="+mj-ea"/>
                <a:cs typeface="+mj-cs"/>
              </a:rPr>
              <a:t> </a:t>
            </a:r>
            <a:r>
              <a:rPr lang="en-US" sz="5400" cap="all" spc="200" dirty="0" err="1">
                <a:solidFill>
                  <a:schemeClr val="tx1">
                    <a:lumMod val="95000"/>
                    <a:lumOff val="5000"/>
                  </a:schemeClr>
                </a:solidFill>
                <a:latin typeface="+mj-lt"/>
                <a:ea typeface="+mj-ea"/>
                <a:cs typeface="+mj-cs"/>
              </a:rPr>
              <a:t>estas</a:t>
            </a:r>
            <a:r>
              <a:rPr lang="en-US" sz="5400" cap="all" spc="200" dirty="0">
                <a:solidFill>
                  <a:schemeClr val="tx1">
                    <a:lumMod val="95000"/>
                    <a:lumOff val="5000"/>
                  </a:schemeClr>
                </a:solidFill>
                <a:latin typeface="+mj-lt"/>
                <a:ea typeface="+mj-ea"/>
                <a:cs typeface="+mj-cs"/>
              </a:rPr>
              <a:t> </a:t>
            </a:r>
            <a:r>
              <a:rPr lang="en-US" sz="5400" cap="all" spc="200" dirty="0" err="1">
                <a:solidFill>
                  <a:schemeClr val="tx1">
                    <a:lumMod val="95000"/>
                    <a:lumOff val="5000"/>
                  </a:schemeClr>
                </a:solidFill>
                <a:latin typeface="+mj-lt"/>
                <a:ea typeface="+mj-ea"/>
                <a:cs typeface="+mj-cs"/>
              </a:rPr>
              <a:t>herramientas</a:t>
            </a:r>
            <a:r>
              <a:rPr lang="en-US" sz="5400" cap="all" spc="200" dirty="0">
                <a:solidFill>
                  <a:schemeClr val="tx1">
                    <a:lumMod val="95000"/>
                    <a:lumOff val="5000"/>
                  </a:schemeClr>
                </a:solidFill>
                <a:latin typeface="+mj-lt"/>
                <a:ea typeface="+mj-ea"/>
                <a:cs typeface="+mj-cs"/>
              </a:rPr>
              <a:t> y </a:t>
            </a:r>
            <a:r>
              <a:rPr lang="en-US" sz="5400" cap="all" spc="200" dirty="0" err="1">
                <a:solidFill>
                  <a:schemeClr val="tx1">
                    <a:lumMod val="95000"/>
                    <a:lumOff val="5000"/>
                  </a:schemeClr>
                </a:solidFill>
                <a:latin typeface="+mj-lt"/>
                <a:ea typeface="+mj-ea"/>
                <a:cs typeface="+mj-cs"/>
              </a:rPr>
              <a:t>más</a:t>
            </a:r>
            <a:r>
              <a:rPr lang="en-US" sz="5400" cap="all" spc="200" dirty="0">
                <a:solidFill>
                  <a:schemeClr val="tx1">
                    <a:lumMod val="95000"/>
                    <a:lumOff val="5000"/>
                  </a:schemeClr>
                </a:solidFill>
                <a:latin typeface="+mj-lt"/>
                <a:ea typeface="+mj-ea"/>
                <a:cs typeface="+mj-cs"/>
              </a:rPr>
              <a:t> al </a:t>
            </a:r>
            <a:r>
              <a:rPr lang="en-US" sz="5400" cap="all" spc="200" dirty="0" err="1">
                <a:solidFill>
                  <a:schemeClr val="tx1">
                    <a:lumMod val="95000"/>
                    <a:lumOff val="5000"/>
                  </a:schemeClr>
                </a:solidFill>
                <a:latin typeface="+mj-lt"/>
                <a:ea typeface="+mj-ea"/>
                <a:cs typeface="+mj-cs"/>
              </a:rPr>
              <a:t>comunicar</a:t>
            </a:r>
            <a:r>
              <a:rPr lang="en-US" sz="5400" cap="all" spc="200" dirty="0">
                <a:solidFill>
                  <a:schemeClr val="tx1">
                    <a:lumMod val="95000"/>
                    <a:lumOff val="5000"/>
                  </a:schemeClr>
                </a:solidFill>
                <a:latin typeface="+mj-lt"/>
                <a:ea typeface="+mj-ea"/>
                <a:cs typeface="+mj-cs"/>
              </a:rPr>
              <a:t> el </a:t>
            </a:r>
            <a:r>
              <a:rPr lang="en-US" sz="5400" cap="all" spc="200" dirty="0" err="1">
                <a:solidFill>
                  <a:schemeClr val="tx1">
                    <a:lumMod val="95000"/>
                    <a:lumOff val="5000"/>
                  </a:schemeClr>
                </a:solidFill>
                <a:latin typeface="+mj-lt"/>
                <a:ea typeface="+mj-ea"/>
                <a:cs typeface="+mj-cs"/>
              </a:rPr>
              <a:t>cambio</a:t>
            </a:r>
            <a:r>
              <a:rPr lang="en-US" sz="5400" cap="all" spc="200" dirty="0">
                <a:solidFill>
                  <a:schemeClr val="tx1">
                    <a:lumMod val="95000"/>
                    <a:lumOff val="5000"/>
                  </a:schemeClr>
                </a:solidFill>
                <a:latin typeface="+mj-lt"/>
                <a:ea typeface="+mj-ea"/>
                <a:cs typeface="+mj-cs"/>
              </a:rPr>
              <a:t> </a:t>
            </a:r>
            <a:r>
              <a:rPr lang="en-US" sz="5400" cap="all" spc="200" dirty="0" err="1">
                <a:solidFill>
                  <a:schemeClr val="tx1">
                    <a:lumMod val="95000"/>
                    <a:lumOff val="5000"/>
                  </a:schemeClr>
                </a:solidFill>
                <a:latin typeface="+mj-lt"/>
                <a:ea typeface="+mj-ea"/>
                <a:cs typeface="+mj-cs"/>
              </a:rPr>
              <a:t>climático</a:t>
            </a:r>
            <a:r>
              <a:rPr lang="en-US" sz="5400" cap="all" spc="200" dirty="0">
                <a:solidFill>
                  <a:schemeClr val="tx1">
                    <a:lumMod val="95000"/>
                    <a:lumOff val="5000"/>
                  </a:schemeClr>
                </a:solidFill>
                <a:latin typeface="+mj-lt"/>
                <a:ea typeface="+mj-ea"/>
                <a:cs typeface="+mj-cs"/>
              </a:rPr>
              <a:t>?</a:t>
            </a:r>
          </a:p>
        </p:txBody>
      </p:sp>
      <p:cxnSp>
        <p:nvCxnSpPr>
          <p:cNvPr id="17" name="Straight Connector 16">
            <a:extLst>
              <a:ext uri="{FF2B5EF4-FFF2-40B4-BE49-F238E27FC236}">
                <a16:creationId xmlns:a16="http://schemas.microsoft.com/office/drawing/2014/main" id="{51B042EF-3024-4C57-B282-1B30607FB7C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158680" y="4476657"/>
            <a:ext cx="5370974" cy="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EA0B4097-B645-43E0-A2B5-B8D688E745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19870" y="484632"/>
            <a:ext cx="3584224" cy="588091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solidFill>
                <a:prstClr val="white"/>
              </a:solidFill>
            </a:endParaRPr>
          </a:p>
        </p:txBody>
      </p:sp>
    </p:spTree>
    <p:extLst>
      <p:ext uri="{BB962C8B-B14F-4D97-AF65-F5344CB8AC3E}">
        <p14:creationId xmlns:p14="http://schemas.microsoft.com/office/powerpoint/2010/main" val="64938864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F2192FD6-58F7-C74A-9B68-27132A047F66}"/>
              </a:ext>
            </a:extLst>
          </p:cNvPr>
          <p:cNvSpPr txBox="1"/>
          <p:nvPr/>
        </p:nvSpPr>
        <p:spPr>
          <a:xfrm>
            <a:off x="2598699" y="1858211"/>
            <a:ext cx="7340600" cy="3477875"/>
          </a:xfrm>
          <a:prstGeom prst="rect">
            <a:avLst/>
          </a:prstGeom>
          <a:noFill/>
        </p:spPr>
        <p:txBody>
          <a:bodyPr wrap="square" rtlCol="0">
            <a:spAutoFit/>
          </a:bodyPr>
          <a:lstStyle/>
          <a:p>
            <a:pPr algn="ctr"/>
            <a:r>
              <a:rPr lang="es-AR" sz="4400" dirty="0">
                <a:solidFill>
                  <a:schemeClr val="bg1"/>
                </a:solidFill>
              </a:rPr>
              <a:t>New York Times. </a:t>
            </a:r>
          </a:p>
          <a:p>
            <a:pPr algn="ctr"/>
            <a:endParaRPr lang="es-AR" sz="4400" dirty="0">
              <a:solidFill>
                <a:schemeClr val="bg1"/>
              </a:solidFill>
            </a:endParaRPr>
          </a:p>
          <a:p>
            <a:pPr algn="ctr"/>
            <a:r>
              <a:rPr lang="es-AR" sz="4400" dirty="0">
                <a:solidFill>
                  <a:schemeClr val="bg1"/>
                </a:solidFill>
              </a:rPr>
              <a:t>¿Cuánto subió la temperatura en la ciudad en la que naciste, desde tu nacimiento a ahora?</a:t>
            </a:r>
          </a:p>
        </p:txBody>
      </p:sp>
    </p:spTree>
    <p:extLst>
      <p:ext uri="{BB962C8B-B14F-4D97-AF65-F5344CB8AC3E}">
        <p14:creationId xmlns:p14="http://schemas.microsoft.com/office/powerpoint/2010/main" val="228084029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Imagen 2" descr="Imagen que contiene captura de pantalla&#10;&#10;Descripción generada automáticamente">
            <a:extLst>
              <a:ext uri="{FF2B5EF4-FFF2-40B4-BE49-F238E27FC236}">
                <a16:creationId xmlns:a16="http://schemas.microsoft.com/office/drawing/2014/main" id="{506A2865-D4ED-2A41-B6DF-FDA57BFA492D}"/>
              </a:ext>
            </a:extLst>
          </p:cNvPr>
          <p:cNvPicPr>
            <a:picLocks noChangeAspect="1"/>
          </p:cNvPicPr>
          <p:nvPr/>
        </p:nvPicPr>
        <p:blipFill>
          <a:blip r:embed="rId2"/>
          <a:stretch>
            <a:fillRect/>
          </a:stretch>
        </p:blipFill>
        <p:spPr>
          <a:xfrm>
            <a:off x="2088038" y="643466"/>
            <a:ext cx="8015923" cy="5571067"/>
          </a:xfrm>
          <a:prstGeom prst="rect">
            <a:avLst/>
          </a:prstGeom>
        </p:spPr>
      </p:pic>
    </p:spTree>
    <p:extLst>
      <p:ext uri="{BB962C8B-B14F-4D97-AF65-F5344CB8AC3E}">
        <p14:creationId xmlns:p14="http://schemas.microsoft.com/office/powerpoint/2010/main" val="400971171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Imagen que contiene texto&#10;&#10;Descripción generada automáticamente">
            <a:extLst>
              <a:ext uri="{FF2B5EF4-FFF2-40B4-BE49-F238E27FC236}">
                <a16:creationId xmlns:a16="http://schemas.microsoft.com/office/drawing/2014/main" id="{D7350A76-2061-4F46-8F52-BE7FBCB7FD7D}"/>
              </a:ext>
            </a:extLst>
          </p:cNvPr>
          <p:cNvPicPr>
            <a:picLocks noChangeAspect="1"/>
          </p:cNvPicPr>
          <p:nvPr/>
        </p:nvPicPr>
        <p:blipFill>
          <a:blip r:embed="rId2"/>
          <a:stretch>
            <a:fillRect/>
          </a:stretch>
        </p:blipFill>
        <p:spPr>
          <a:xfrm>
            <a:off x="928253" y="0"/>
            <a:ext cx="10659013" cy="3429000"/>
          </a:xfrm>
          <a:prstGeom prst="rect">
            <a:avLst/>
          </a:prstGeom>
        </p:spPr>
      </p:pic>
      <p:pic>
        <p:nvPicPr>
          <p:cNvPr id="5" name="Imagen 4" descr="Imagen que contiene texto&#10;&#10;Descripción generada automáticamente">
            <a:extLst>
              <a:ext uri="{FF2B5EF4-FFF2-40B4-BE49-F238E27FC236}">
                <a16:creationId xmlns:a16="http://schemas.microsoft.com/office/drawing/2014/main" id="{5F1D192E-31BF-284F-894C-EEFC3BDFEC0C}"/>
              </a:ext>
            </a:extLst>
          </p:cNvPr>
          <p:cNvPicPr>
            <a:picLocks noChangeAspect="1"/>
          </p:cNvPicPr>
          <p:nvPr/>
        </p:nvPicPr>
        <p:blipFill>
          <a:blip r:embed="rId3"/>
          <a:stretch>
            <a:fillRect/>
          </a:stretch>
        </p:blipFill>
        <p:spPr>
          <a:xfrm>
            <a:off x="0" y="3344743"/>
            <a:ext cx="12192000" cy="3513257"/>
          </a:xfrm>
          <a:prstGeom prst="rect">
            <a:avLst/>
          </a:prstGeom>
        </p:spPr>
      </p:pic>
    </p:spTree>
    <p:extLst>
      <p:ext uri="{BB962C8B-B14F-4D97-AF65-F5344CB8AC3E}">
        <p14:creationId xmlns:p14="http://schemas.microsoft.com/office/powerpoint/2010/main" val="140251177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F2192FD6-58F7-C74A-9B68-27132A047F66}"/>
              </a:ext>
            </a:extLst>
          </p:cNvPr>
          <p:cNvSpPr txBox="1"/>
          <p:nvPr/>
        </p:nvSpPr>
        <p:spPr>
          <a:xfrm>
            <a:off x="2570990" y="1012954"/>
            <a:ext cx="7340600" cy="4832092"/>
          </a:xfrm>
          <a:prstGeom prst="rect">
            <a:avLst/>
          </a:prstGeom>
          <a:noFill/>
        </p:spPr>
        <p:txBody>
          <a:bodyPr wrap="square" rtlCol="0">
            <a:spAutoFit/>
          </a:bodyPr>
          <a:lstStyle/>
          <a:p>
            <a:pPr algn="ctr"/>
            <a:r>
              <a:rPr lang="es-AR" sz="4400" dirty="0">
                <a:solidFill>
                  <a:schemeClr val="bg1"/>
                </a:solidFill>
              </a:rPr>
              <a:t>Climate Central.</a:t>
            </a:r>
          </a:p>
          <a:p>
            <a:pPr algn="ctr"/>
            <a:endParaRPr lang="es-AR" sz="4400" dirty="0">
              <a:solidFill>
                <a:schemeClr val="bg1"/>
              </a:solidFill>
            </a:endParaRPr>
          </a:p>
          <a:p>
            <a:pPr algn="ctr"/>
            <a:r>
              <a:rPr lang="es-AR" sz="4400" dirty="0">
                <a:solidFill>
                  <a:schemeClr val="bg1"/>
                </a:solidFill>
              </a:rPr>
              <a:t> ¿Cómo va a modificar el cambio climático a las ciudades?</a:t>
            </a:r>
          </a:p>
          <a:p>
            <a:pPr algn="ctr"/>
            <a:r>
              <a:rPr lang="es-AR" sz="4400" dirty="0">
                <a:solidFill>
                  <a:schemeClr val="bg1"/>
                </a:solidFill>
              </a:rPr>
              <a:t>Herramienta utilizada por diversos medios</a:t>
            </a:r>
          </a:p>
        </p:txBody>
      </p:sp>
    </p:spTree>
    <p:extLst>
      <p:ext uri="{BB962C8B-B14F-4D97-AF65-F5344CB8AC3E}">
        <p14:creationId xmlns:p14="http://schemas.microsoft.com/office/powerpoint/2010/main" val="379823531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EEA3F44B-2EF4-5A4A-A4E6-2CE60BBBA35C}"/>
              </a:ext>
            </a:extLst>
          </p:cNvPr>
          <p:cNvSpPr txBox="1"/>
          <p:nvPr/>
        </p:nvSpPr>
        <p:spPr>
          <a:xfrm>
            <a:off x="199292" y="2696308"/>
            <a:ext cx="1946031" cy="646331"/>
          </a:xfrm>
          <a:prstGeom prst="rect">
            <a:avLst/>
          </a:prstGeom>
          <a:noFill/>
        </p:spPr>
        <p:txBody>
          <a:bodyPr wrap="square" rtlCol="0">
            <a:spAutoFit/>
          </a:bodyPr>
          <a:lstStyle/>
          <a:p>
            <a:r>
              <a:rPr lang="es-AR" dirty="0"/>
              <a:t>Sin reducción de emisiones</a:t>
            </a:r>
          </a:p>
        </p:txBody>
      </p:sp>
      <p:sp>
        <p:nvSpPr>
          <p:cNvPr id="6" name="CuadroTexto 5">
            <a:extLst>
              <a:ext uri="{FF2B5EF4-FFF2-40B4-BE49-F238E27FC236}">
                <a16:creationId xmlns:a16="http://schemas.microsoft.com/office/drawing/2014/main" id="{7FFE5BBB-AFF0-704D-BDC0-ADBDDF2B4BC6}"/>
              </a:ext>
            </a:extLst>
          </p:cNvPr>
          <p:cNvSpPr txBox="1"/>
          <p:nvPr/>
        </p:nvSpPr>
        <p:spPr>
          <a:xfrm>
            <a:off x="199292" y="4290646"/>
            <a:ext cx="1946031" cy="923330"/>
          </a:xfrm>
          <a:prstGeom prst="rect">
            <a:avLst/>
          </a:prstGeom>
          <a:noFill/>
        </p:spPr>
        <p:txBody>
          <a:bodyPr wrap="square" rtlCol="0">
            <a:spAutoFit/>
          </a:bodyPr>
          <a:lstStyle/>
          <a:p>
            <a:r>
              <a:rPr lang="es-AR" dirty="0"/>
              <a:t>Con reducción moderada de emisiones</a:t>
            </a:r>
          </a:p>
        </p:txBody>
      </p:sp>
      <p:sp>
        <p:nvSpPr>
          <p:cNvPr id="7" name="CuadroTexto 6">
            <a:extLst>
              <a:ext uri="{FF2B5EF4-FFF2-40B4-BE49-F238E27FC236}">
                <a16:creationId xmlns:a16="http://schemas.microsoft.com/office/drawing/2014/main" id="{E83980E0-DB76-E245-A902-939126F22597}"/>
              </a:ext>
            </a:extLst>
          </p:cNvPr>
          <p:cNvSpPr txBox="1"/>
          <p:nvPr/>
        </p:nvSpPr>
        <p:spPr>
          <a:xfrm>
            <a:off x="10093570" y="4290646"/>
            <a:ext cx="1805354" cy="923330"/>
          </a:xfrm>
          <a:prstGeom prst="rect">
            <a:avLst/>
          </a:prstGeom>
          <a:noFill/>
        </p:spPr>
        <p:txBody>
          <a:bodyPr wrap="square" rtlCol="0">
            <a:spAutoFit/>
          </a:bodyPr>
          <a:lstStyle/>
          <a:p>
            <a:r>
              <a:rPr lang="es-AR" dirty="0"/>
              <a:t>Temperatura promedio de verano actual</a:t>
            </a:r>
          </a:p>
        </p:txBody>
      </p:sp>
      <p:pic>
        <p:nvPicPr>
          <p:cNvPr id="4" name="Imagen 3" descr="Imagen que contiene texto, mapa&#10;&#10;Descripción generada automáticamente">
            <a:extLst>
              <a:ext uri="{FF2B5EF4-FFF2-40B4-BE49-F238E27FC236}">
                <a16:creationId xmlns:a16="http://schemas.microsoft.com/office/drawing/2014/main" id="{4936201E-1036-F544-AB83-B7465BAA612F}"/>
              </a:ext>
            </a:extLst>
          </p:cNvPr>
          <p:cNvPicPr>
            <a:picLocks noChangeAspect="1"/>
          </p:cNvPicPr>
          <p:nvPr/>
        </p:nvPicPr>
        <p:blipFill>
          <a:blip r:embed="rId2"/>
          <a:stretch>
            <a:fillRect/>
          </a:stretch>
        </p:blipFill>
        <p:spPr>
          <a:xfrm>
            <a:off x="0" y="826511"/>
            <a:ext cx="12192000" cy="5204978"/>
          </a:xfrm>
          <a:prstGeom prst="rect">
            <a:avLst/>
          </a:prstGeom>
        </p:spPr>
      </p:pic>
    </p:spTree>
    <p:extLst>
      <p:ext uri="{BB962C8B-B14F-4D97-AF65-F5344CB8AC3E}">
        <p14:creationId xmlns:p14="http://schemas.microsoft.com/office/powerpoint/2010/main" val="173785726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F2192FD6-58F7-C74A-9B68-27132A047F66}"/>
              </a:ext>
            </a:extLst>
          </p:cNvPr>
          <p:cNvSpPr txBox="1"/>
          <p:nvPr/>
        </p:nvSpPr>
        <p:spPr>
          <a:xfrm>
            <a:off x="2626408" y="1012954"/>
            <a:ext cx="7340600" cy="5509200"/>
          </a:xfrm>
          <a:prstGeom prst="rect">
            <a:avLst/>
          </a:prstGeom>
          <a:noFill/>
        </p:spPr>
        <p:txBody>
          <a:bodyPr wrap="square" rtlCol="0">
            <a:spAutoFit/>
          </a:bodyPr>
          <a:lstStyle/>
          <a:p>
            <a:pPr algn="ctr"/>
            <a:r>
              <a:rPr lang="es-AR" sz="4400" dirty="0">
                <a:solidFill>
                  <a:schemeClr val="bg1"/>
                </a:solidFill>
              </a:rPr>
              <a:t>Climate Central. </a:t>
            </a:r>
          </a:p>
          <a:p>
            <a:pPr algn="ctr"/>
            <a:r>
              <a:rPr lang="es-AR" sz="4400" dirty="0">
                <a:solidFill>
                  <a:schemeClr val="bg1"/>
                </a:solidFill>
              </a:rPr>
              <a:t>“Surging seas”. </a:t>
            </a:r>
          </a:p>
          <a:p>
            <a:pPr algn="ctr"/>
            <a:endParaRPr lang="es-AR" sz="4400" dirty="0">
              <a:solidFill>
                <a:schemeClr val="bg1"/>
              </a:solidFill>
            </a:endParaRPr>
          </a:p>
          <a:p>
            <a:pPr algn="ctr"/>
            <a:r>
              <a:rPr lang="es-AR" sz="4400" dirty="0">
                <a:solidFill>
                  <a:schemeClr val="bg1"/>
                </a:solidFill>
              </a:rPr>
              <a:t>¿Cuánto subiría el nivel del agua en las ciudades costeras para 2100?</a:t>
            </a:r>
          </a:p>
          <a:p>
            <a:pPr algn="ctr"/>
            <a:r>
              <a:rPr lang="es-AR" sz="4400" dirty="0">
                <a:solidFill>
                  <a:schemeClr val="bg1"/>
                </a:solidFill>
              </a:rPr>
              <a:t>Herramienta utilizada por diversos medios</a:t>
            </a:r>
          </a:p>
        </p:txBody>
      </p:sp>
    </p:spTree>
    <p:extLst>
      <p:ext uri="{BB962C8B-B14F-4D97-AF65-F5344CB8AC3E}">
        <p14:creationId xmlns:p14="http://schemas.microsoft.com/office/powerpoint/2010/main" val="136516615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ACB8509C-4433-8947-9840-102A534E74F1}"/>
              </a:ext>
            </a:extLst>
          </p:cNvPr>
          <p:cNvSpPr txBox="1"/>
          <p:nvPr/>
        </p:nvSpPr>
        <p:spPr>
          <a:xfrm>
            <a:off x="180109" y="6234545"/>
            <a:ext cx="2757055" cy="369332"/>
          </a:xfrm>
          <a:prstGeom prst="rect">
            <a:avLst/>
          </a:prstGeom>
          <a:noFill/>
        </p:spPr>
        <p:txBody>
          <a:bodyPr wrap="square" rtlCol="0">
            <a:spAutoFit/>
          </a:bodyPr>
          <a:lstStyle/>
          <a:p>
            <a:r>
              <a:rPr lang="es-AR" dirty="0"/>
              <a:t>Sin reducción de emisiones</a:t>
            </a:r>
          </a:p>
        </p:txBody>
      </p:sp>
      <p:sp>
        <p:nvSpPr>
          <p:cNvPr id="5" name="CuadroTexto 4">
            <a:extLst>
              <a:ext uri="{FF2B5EF4-FFF2-40B4-BE49-F238E27FC236}">
                <a16:creationId xmlns:a16="http://schemas.microsoft.com/office/drawing/2014/main" id="{99AE0D06-E751-5D4F-A47F-8DD6FC92B59A}"/>
              </a:ext>
            </a:extLst>
          </p:cNvPr>
          <p:cNvSpPr txBox="1"/>
          <p:nvPr/>
        </p:nvSpPr>
        <p:spPr>
          <a:xfrm>
            <a:off x="9324109" y="6234545"/>
            <a:ext cx="2757055" cy="369332"/>
          </a:xfrm>
          <a:prstGeom prst="rect">
            <a:avLst/>
          </a:prstGeom>
          <a:noFill/>
        </p:spPr>
        <p:txBody>
          <a:bodyPr wrap="square" rtlCol="0">
            <a:spAutoFit/>
          </a:bodyPr>
          <a:lstStyle/>
          <a:p>
            <a:r>
              <a:rPr lang="es-AR" dirty="0"/>
              <a:t>Con elevada reducción</a:t>
            </a:r>
          </a:p>
        </p:txBody>
      </p:sp>
      <p:pic>
        <p:nvPicPr>
          <p:cNvPr id="6" name="Imagen 5">
            <a:extLst>
              <a:ext uri="{FF2B5EF4-FFF2-40B4-BE49-F238E27FC236}">
                <a16:creationId xmlns:a16="http://schemas.microsoft.com/office/drawing/2014/main" id="{6784B9B8-8002-A84B-89CA-12AC9E84E2C5}"/>
              </a:ext>
            </a:extLst>
          </p:cNvPr>
          <p:cNvPicPr>
            <a:picLocks noChangeAspect="1"/>
          </p:cNvPicPr>
          <p:nvPr/>
        </p:nvPicPr>
        <p:blipFill>
          <a:blip r:embed="rId2"/>
          <a:stretch>
            <a:fillRect/>
          </a:stretch>
        </p:blipFill>
        <p:spPr>
          <a:xfrm>
            <a:off x="0" y="613833"/>
            <a:ext cx="12192000" cy="5630333"/>
          </a:xfrm>
          <a:prstGeom prst="rect">
            <a:avLst/>
          </a:prstGeom>
        </p:spPr>
      </p:pic>
    </p:spTree>
    <p:extLst>
      <p:ext uri="{BB962C8B-B14F-4D97-AF65-F5344CB8AC3E}">
        <p14:creationId xmlns:p14="http://schemas.microsoft.com/office/powerpoint/2010/main" val="333518744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F2192FD6-58F7-C74A-9B68-27132A047F66}"/>
              </a:ext>
            </a:extLst>
          </p:cNvPr>
          <p:cNvSpPr txBox="1"/>
          <p:nvPr/>
        </p:nvSpPr>
        <p:spPr>
          <a:xfrm>
            <a:off x="2626408" y="1012954"/>
            <a:ext cx="7340600" cy="3477875"/>
          </a:xfrm>
          <a:prstGeom prst="rect">
            <a:avLst/>
          </a:prstGeom>
          <a:noFill/>
        </p:spPr>
        <p:txBody>
          <a:bodyPr wrap="square" rtlCol="0">
            <a:spAutoFit/>
          </a:bodyPr>
          <a:lstStyle/>
          <a:p>
            <a:pPr algn="ctr"/>
            <a:r>
              <a:rPr lang="es-AR" sz="4400" dirty="0">
                <a:solidFill>
                  <a:schemeClr val="bg1"/>
                </a:solidFill>
              </a:rPr>
              <a:t>Fake news, también en cambio climático</a:t>
            </a:r>
          </a:p>
          <a:p>
            <a:pPr algn="ctr"/>
            <a:endParaRPr lang="es-AR" sz="4400" dirty="0">
              <a:solidFill>
                <a:schemeClr val="bg1"/>
              </a:solidFill>
            </a:endParaRPr>
          </a:p>
          <a:p>
            <a:pPr algn="ctr"/>
            <a:r>
              <a:rPr lang="es-AR" sz="4400" dirty="0">
                <a:solidFill>
                  <a:schemeClr val="bg1"/>
                </a:solidFill>
              </a:rPr>
              <a:t>Análisis de artículos por Climate Feedback</a:t>
            </a:r>
          </a:p>
        </p:txBody>
      </p:sp>
    </p:spTree>
    <p:extLst>
      <p:ext uri="{BB962C8B-B14F-4D97-AF65-F5344CB8AC3E}">
        <p14:creationId xmlns:p14="http://schemas.microsoft.com/office/powerpoint/2010/main" val="31310801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D036DD7-25EF-E84A-865B-F7ED59E91C69}"/>
              </a:ext>
            </a:extLst>
          </p:cNvPr>
          <p:cNvSpPr>
            <a:spLocks noGrp="1"/>
          </p:cNvSpPr>
          <p:nvPr>
            <p:ph type="title"/>
          </p:nvPr>
        </p:nvSpPr>
        <p:spPr>
          <a:xfrm>
            <a:off x="1024127" y="585216"/>
            <a:ext cx="9879399" cy="1499616"/>
          </a:xfrm>
        </p:spPr>
        <p:txBody>
          <a:bodyPr/>
          <a:lstStyle/>
          <a:p>
            <a:r>
              <a:rPr lang="es-AR" dirty="0"/>
              <a:t>No es una nota sólo para la sección ciencia</a:t>
            </a:r>
          </a:p>
        </p:txBody>
      </p:sp>
      <p:sp>
        <p:nvSpPr>
          <p:cNvPr id="3" name="Marcador de contenido 2">
            <a:extLst>
              <a:ext uri="{FF2B5EF4-FFF2-40B4-BE49-F238E27FC236}">
                <a16:creationId xmlns:a16="http://schemas.microsoft.com/office/drawing/2014/main" id="{9B71B7AE-187C-0844-80B3-0338C5F5C612}"/>
              </a:ext>
            </a:extLst>
          </p:cNvPr>
          <p:cNvSpPr>
            <a:spLocks noGrp="1"/>
          </p:cNvSpPr>
          <p:nvPr>
            <p:ph sz="half" idx="1"/>
          </p:nvPr>
        </p:nvSpPr>
        <p:spPr>
          <a:xfrm>
            <a:off x="1024127" y="2285999"/>
            <a:ext cx="4754880" cy="4128655"/>
          </a:xfrm>
        </p:spPr>
        <p:txBody>
          <a:bodyPr>
            <a:normAutofit/>
          </a:bodyPr>
          <a:lstStyle/>
          <a:p>
            <a:pPr>
              <a:buFont typeface="Arial" panose="020B0604020202020204" pitchFamily="34" charset="0"/>
              <a:buChar char="•"/>
            </a:pPr>
            <a:r>
              <a:rPr lang="es-AR" dirty="0"/>
              <a:t>No debemos pensar al cambio climático como una noticia que siempre debe ir en la misma sección del periódico</a:t>
            </a:r>
          </a:p>
          <a:p>
            <a:pPr>
              <a:buFont typeface="Arial" panose="020B0604020202020204" pitchFamily="34" charset="0"/>
              <a:buChar char="•"/>
            </a:pPr>
            <a:r>
              <a:rPr lang="es-AR" dirty="0"/>
              <a:t>Al tener impactos en muchos sectores y forzar la adapación en otros, obliga a abordar diferentes temáticas que pueden clasificarse en diferentes secciones</a:t>
            </a:r>
          </a:p>
          <a:p>
            <a:pPr>
              <a:buFont typeface="Arial" panose="020B0604020202020204" pitchFamily="34" charset="0"/>
              <a:buChar char="•"/>
            </a:pPr>
            <a:r>
              <a:rPr lang="es-AR" dirty="0"/>
              <a:t>El cambio climático es un tema de energía, política, negocios, ciencia, derechos humanos, tecnología, gastronomía, entre muchos otros</a:t>
            </a:r>
          </a:p>
        </p:txBody>
      </p:sp>
      <p:pic>
        <p:nvPicPr>
          <p:cNvPr id="6" name="Marcador de contenido 5" descr="Imagen que contiene captura de pantalla&#10;&#10;Descripción generada automáticamente">
            <a:extLst>
              <a:ext uri="{FF2B5EF4-FFF2-40B4-BE49-F238E27FC236}">
                <a16:creationId xmlns:a16="http://schemas.microsoft.com/office/drawing/2014/main" id="{609B8433-1420-FA42-A10A-E5EB79E45AB5}"/>
              </a:ext>
            </a:extLst>
          </p:cNvPr>
          <p:cNvPicPr>
            <a:picLocks noGrp="1" noChangeAspect="1"/>
          </p:cNvPicPr>
          <p:nvPr>
            <p:ph sz="half" idx="2"/>
          </p:nvPr>
        </p:nvPicPr>
        <p:blipFill>
          <a:blip r:embed="rId2"/>
          <a:stretch>
            <a:fillRect/>
          </a:stretch>
        </p:blipFill>
        <p:spPr>
          <a:xfrm>
            <a:off x="5989637" y="2286000"/>
            <a:ext cx="6172410" cy="4023360"/>
          </a:xfrm>
        </p:spPr>
      </p:pic>
    </p:spTree>
    <p:extLst>
      <p:ext uri="{BB962C8B-B14F-4D97-AF65-F5344CB8AC3E}">
        <p14:creationId xmlns:p14="http://schemas.microsoft.com/office/powerpoint/2010/main" val="254685825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Imagen 2" descr="Imagen que contiene captura de pantalla&#10;&#10;Descripción generada automáticamente">
            <a:extLst>
              <a:ext uri="{FF2B5EF4-FFF2-40B4-BE49-F238E27FC236}">
                <a16:creationId xmlns:a16="http://schemas.microsoft.com/office/drawing/2014/main" id="{1B271EDC-D9F8-7348-8F26-BCFEEF7F9117}"/>
              </a:ext>
            </a:extLst>
          </p:cNvPr>
          <p:cNvPicPr>
            <a:picLocks noChangeAspect="1"/>
          </p:cNvPicPr>
          <p:nvPr/>
        </p:nvPicPr>
        <p:blipFill>
          <a:blip r:embed="rId2"/>
          <a:stretch>
            <a:fillRect/>
          </a:stretch>
        </p:blipFill>
        <p:spPr>
          <a:xfrm>
            <a:off x="307325" y="421794"/>
            <a:ext cx="7282440" cy="5571067"/>
          </a:xfrm>
          <a:prstGeom prst="rect">
            <a:avLst/>
          </a:prstGeom>
        </p:spPr>
      </p:pic>
      <p:sp>
        <p:nvSpPr>
          <p:cNvPr id="4" name="CuadroTexto 3">
            <a:extLst>
              <a:ext uri="{FF2B5EF4-FFF2-40B4-BE49-F238E27FC236}">
                <a16:creationId xmlns:a16="http://schemas.microsoft.com/office/drawing/2014/main" id="{34972737-DE95-DA4D-B8F5-3B2B81A719D3}"/>
              </a:ext>
            </a:extLst>
          </p:cNvPr>
          <p:cNvSpPr txBox="1"/>
          <p:nvPr/>
        </p:nvSpPr>
        <p:spPr>
          <a:xfrm>
            <a:off x="8451273" y="637309"/>
            <a:ext cx="3283527" cy="2246769"/>
          </a:xfrm>
          <a:prstGeom prst="rect">
            <a:avLst/>
          </a:prstGeom>
          <a:noFill/>
        </p:spPr>
        <p:txBody>
          <a:bodyPr wrap="square" rtlCol="0">
            <a:spAutoFit/>
          </a:bodyPr>
          <a:lstStyle/>
          <a:p>
            <a:pPr marL="285750" indent="-285750">
              <a:buFont typeface="Arial" panose="020B0604020202020204" pitchFamily="34" charset="0"/>
              <a:buChar char="•"/>
            </a:pPr>
            <a:r>
              <a:rPr lang="es-AR" sz="2000" dirty="0"/>
              <a:t>Artículo publicado en el New York Times a partir del informe 1.5º del IPCC</a:t>
            </a:r>
          </a:p>
          <a:p>
            <a:pPr marL="285750" indent="-285750">
              <a:buFont typeface="Arial" panose="020B0604020202020204" pitchFamily="34" charset="0"/>
              <a:buChar char="•"/>
            </a:pPr>
            <a:r>
              <a:rPr lang="es-AR" sz="2000" dirty="0"/>
              <a:t>Analizado por científicos, que acordaron que el mismo tiene credibilidad científica alta</a:t>
            </a:r>
          </a:p>
        </p:txBody>
      </p:sp>
    </p:spTree>
    <p:extLst>
      <p:ext uri="{BB962C8B-B14F-4D97-AF65-F5344CB8AC3E}">
        <p14:creationId xmlns:p14="http://schemas.microsoft.com/office/powerpoint/2010/main" val="182279361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34972737-DE95-DA4D-B8F5-3B2B81A719D3}"/>
              </a:ext>
            </a:extLst>
          </p:cNvPr>
          <p:cNvSpPr txBox="1"/>
          <p:nvPr/>
        </p:nvSpPr>
        <p:spPr>
          <a:xfrm>
            <a:off x="8451273" y="637309"/>
            <a:ext cx="3283527" cy="2862322"/>
          </a:xfrm>
          <a:prstGeom prst="rect">
            <a:avLst/>
          </a:prstGeom>
          <a:noFill/>
        </p:spPr>
        <p:txBody>
          <a:bodyPr wrap="square" rtlCol="0">
            <a:spAutoFit/>
          </a:bodyPr>
          <a:lstStyle/>
          <a:p>
            <a:pPr marL="285750" indent="-285750">
              <a:buFont typeface="Arial" panose="020B0604020202020204" pitchFamily="34" charset="0"/>
              <a:buChar char="•"/>
            </a:pPr>
            <a:r>
              <a:rPr lang="es-AR" sz="2000" dirty="0"/>
              <a:t>Nota de opinión publicada en el Western Journal, afirmando que los records de calor son mentira y una manipulación de los datos</a:t>
            </a:r>
          </a:p>
          <a:p>
            <a:pPr marL="285750" indent="-285750">
              <a:buFont typeface="Arial" panose="020B0604020202020204" pitchFamily="34" charset="0"/>
              <a:buChar char="•"/>
            </a:pPr>
            <a:r>
              <a:rPr lang="es-AR" sz="2000" dirty="0"/>
              <a:t>Analizado por científicos, que acordaron que la nota tiene muy baja credibilidad</a:t>
            </a:r>
          </a:p>
        </p:txBody>
      </p:sp>
      <p:pic>
        <p:nvPicPr>
          <p:cNvPr id="5" name="Imagen 4" descr="Imagen que contiene captura de pantalla&#10;&#10;Descripción generada automáticamente">
            <a:extLst>
              <a:ext uri="{FF2B5EF4-FFF2-40B4-BE49-F238E27FC236}">
                <a16:creationId xmlns:a16="http://schemas.microsoft.com/office/drawing/2014/main" id="{4E4CBE20-EC7E-9F47-8BCC-60A216EEB3A7}"/>
              </a:ext>
            </a:extLst>
          </p:cNvPr>
          <p:cNvPicPr>
            <a:picLocks noChangeAspect="1"/>
          </p:cNvPicPr>
          <p:nvPr/>
        </p:nvPicPr>
        <p:blipFill>
          <a:blip r:embed="rId2"/>
          <a:stretch>
            <a:fillRect/>
          </a:stretch>
        </p:blipFill>
        <p:spPr>
          <a:xfrm>
            <a:off x="457200" y="526472"/>
            <a:ext cx="7465856" cy="5472545"/>
          </a:xfrm>
          <a:prstGeom prst="rect">
            <a:avLst/>
          </a:prstGeom>
        </p:spPr>
      </p:pic>
    </p:spTree>
    <p:extLst>
      <p:ext uri="{BB962C8B-B14F-4D97-AF65-F5344CB8AC3E}">
        <p14:creationId xmlns:p14="http://schemas.microsoft.com/office/powerpoint/2010/main" val="333086565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CD2B798-7994-4548-A2BE-4AEF9C1A5F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5">
            <a:extLst>
              <a:ext uri="{FF2B5EF4-FFF2-40B4-BE49-F238E27FC236}">
                <a16:creationId xmlns:a16="http://schemas.microsoft.com/office/drawing/2014/main" id="{E6162320-3B67-42BB-AF9D-939326E648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5" name="Straight Connector 14">
            <a:extLst>
              <a:ext uri="{FF2B5EF4-FFF2-40B4-BE49-F238E27FC236}">
                <a16:creationId xmlns:a16="http://schemas.microsoft.com/office/drawing/2014/main" id="{6722E143-84C1-4F95-937C-78B92D2811C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2" name="Título 1">
            <a:extLst>
              <a:ext uri="{FF2B5EF4-FFF2-40B4-BE49-F238E27FC236}">
                <a16:creationId xmlns:a16="http://schemas.microsoft.com/office/drawing/2014/main" id="{751ACF5F-149B-AF45-AB56-BD9F7ACBD772}"/>
              </a:ext>
            </a:extLst>
          </p:cNvPr>
          <p:cNvSpPr>
            <a:spLocks noGrp="1"/>
          </p:cNvSpPr>
          <p:nvPr>
            <p:ph type="title"/>
          </p:nvPr>
        </p:nvSpPr>
        <p:spPr>
          <a:xfrm>
            <a:off x="457200" y="4960137"/>
            <a:ext cx="7772400" cy="1463040"/>
          </a:xfrm>
        </p:spPr>
        <p:txBody>
          <a:bodyPr vert="horz" lIns="91440" tIns="45720" rIns="91440" bIns="45720" rtlCol="0" anchor="ctr">
            <a:normAutofit/>
          </a:bodyPr>
          <a:lstStyle/>
          <a:p>
            <a:r>
              <a:rPr lang="en-US" kern="1200" cap="all" spc="200" baseline="0" dirty="0">
                <a:solidFill>
                  <a:schemeClr val="tx1">
                    <a:lumMod val="95000"/>
                    <a:lumOff val="5000"/>
                  </a:schemeClr>
                </a:solidFill>
                <a:latin typeface="+mj-lt"/>
                <a:ea typeface="+mj-ea"/>
                <a:cs typeface="+mj-cs"/>
              </a:rPr>
              <a:t>El rol de las imágenes en una historia climática exitosa</a:t>
            </a:r>
          </a:p>
        </p:txBody>
      </p:sp>
      <p:sp>
        <p:nvSpPr>
          <p:cNvPr id="4" name="Marcador de texto 3">
            <a:extLst>
              <a:ext uri="{FF2B5EF4-FFF2-40B4-BE49-F238E27FC236}">
                <a16:creationId xmlns:a16="http://schemas.microsoft.com/office/drawing/2014/main" id="{0B38BBA0-4999-DD42-86A2-4F18E0BA0405}"/>
              </a:ext>
            </a:extLst>
          </p:cNvPr>
          <p:cNvSpPr>
            <a:spLocks noGrp="1"/>
          </p:cNvSpPr>
          <p:nvPr>
            <p:ph type="body" sz="half" idx="2"/>
          </p:nvPr>
        </p:nvSpPr>
        <p:spPr>
          <a:xfrm>
            <a:off x="8610600" y="4960137"/>
            <a:ext cx="3200400" cy="1463040"/>
          </a:xfrm>
        </p:spPr>
        <p:txBody>
          <a:bodyPr vert="horz" lIns="91440" tIns="45720" rIns="91440" bIns="45720" rtlCol="0" anchor="ctr">
            <a:normAutofit/>
          </a:bodyPr>
          <a:lstStyle/>
          <a:p>
            <a:r>
              <a:rPr lang="en-US"/>
              <a:t>¿Cómo pueden ayudarnos las imágenes para comunicar el cambio climático?</a:t>
            </a:r>
          </a:p>
        </p:txBody>
      </p:sp>
      <p:pic>
        <p:nvPicPr>
          <p:cNvPr id="6" name="Marcador de posición de imagen 5" descr="Imagen que contiene persona, texto, señal, periódico&#10;&#10;Descripción generada automáticamente">
            <a:extLst>
              <a:ext uri="{FF2B5EF4-FFF2-40B4-BE49-F238E27FC236}">
                <a16:creationId xmlns:a16="http://schemas.microsoft.com/office/drawing/2014/main" id="{3E73352D-6531-FC4E-A858-477B477F2AF1}"/>
              </a:ext>
            </a:extLst>
          </p:cNvPr>
          <p:cNvPicPr>
            <a:picLocks noGrp="1" noChangeAspect="1"/>
          </p:cNvPicPr>
          <p:nvPr>
            <p:ph type="pic" idx="1"/>
          </p:nvPr>
        </p:nvPicPr>
        <p:blipFill rotWithShape="1">
          <a:blip r:embed="rId2"/>
          <a:srcRect t="19777" b="13556"/>
          <a:stretch/>
        </p:blipFill>
        <p:spPr>
          <a:xfrm>
            <a:off x="20" y="10"/>
            <a:ext cx="12191980" cy="4571990"/>
          </a:xfrm>
          <a:prstGeom prst="rect">
            <a:avLst/>
          </a:prstGeom>
        </p:spPr>
      </p:pic>
    </p:spTree>
    <p:extLst>
      <p:ext uri="{BB962C8B-B14F-4D97-AF65-F5344CB8AC3E}">
        <p14:creationId xmlns:p14="http://schemas.microsoft.com/office/powerpoint/2010/main" val="357410040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D87F74A-B35A-0147-9F23-063F1A83F913}"/>
              </a:ext>
            </a:extLst>
          </p:cNvPr>
          <p:cNvSpPr>
            <a:spLocks noGrp="1"/>
          </p:cNvSpPr>
          <p:nvPr>
            <p:ph type="title"/>
          </p:nvPr>
        </p:nvSpPr>
        <p:spPr/>
        <p:txBody>
          <a:bodyPr/>
          <a:lstStyle/>
          <a:p>
            <a:r>
              <a:rPr lang="es-AR" dirty="0"/>
              <a:t>Mostrar a personas “reales”</a:t>
            </a:r>
          </a:p>
        </p:txBody>
      </p:sp>
      <p:pic>
        <p:nvPicPr>
          <p:cNvPr id="6" name="Marcador de contenido 5" descr="Imagen que contiene árbol, exterior, persona, pequeño&#10;&#10;Descripción generada automáticamente">
            <a:extLst>
              <a:ext uri="{FF2B5EF4-FFF2-40B4-BE49-F238E27FC236}">
                <a16:creationId xmlns:a16="http://schemas.microsoft.com/office/drawing/2014/main" id="{CD6138F8-7ED2-CF48-B9B7-50209F624E6D}"/>
              </a:ext>
            </a:extLst>
          </p:cNvPr>
          <p:cNvPicPr>
            <a:picLocks noGrp="1" noChangeAspect="1"/>
          </p:cNvPicPr>
          <p:nvPr>
            <p:ph idx="1"/>
          </p:nvPr>
        </p:nvPicPr>
        <p:blipFill>
          <a:blip r:embed="rId2"/>
          <a:stretch>
            <a:fillRect/>
          </a:stretch>
        </p:blipFill>
        <p:spPr>
          <a:xfrm>
            <a:off x="5715000" y="1543866"/>
            <a:ext cx="5678488" cy="3741693"/>
          </a:xfrm>
        </p:spPr>
      </p:pic>
      <p:sp>
        <p:nvSpPr>
          <p:cNvPr id="4" name="Marcador de texto 3">
            <a:extLst>
              <a:ext uri="{FF2B5EF4-FFF2-40B4-BE49-F238E27FC236}">
                <a16:creationId xmlns:a16="http://schemas.microsoft.com/office/drawing/2014/main" id="{0E36EE6F-E55F-7E4A-832A-369F18A526B7}"/>
              </a:ext>
            </a:extLst>
          </p:cNvPr>
          <p:cNvSpPr>
            <a:spLocks noGrp="1"/>
          </p:cNvSpPr>
          <p:nvPr>
            <p:ph type="body" sz="half" idx="2"/>
          </p:nvPr>
        </p:nvSpPr>
        <p:spPr/>
        <p:txBody>
          <a:bodyPr>
            <a:normAutofit/>
          </a:bodyPr>
          <a:lstStyle/>
          <a:p>
            <a:pPr marL="285750" indent="-285750">
              <a:buFont typeface="Arial" panose="020B0604020202020204" pitchFamily="34" charset="0"/>
              <a:buChar char="•"/>
            </a:pPr>
            <a:r>
              <a:rPr lang="es-AR" sz="2000" dirty="0"/>
              <a:t>Las imágenes que contienen a personas o animales tienden a ser más poderosas</a:t>
            </a:r>
          </a:p>
          <a:p>
            <a:pPr marL="285750" indent="-285750">
              <a:buFont typeface="Arial" panose="020B0604020202020204" pitchFamily="34" charset="0"/>
              <a:buChar char="•"/>
            </a:pPr>
            <a:r>
              <a:rPr lang="es-AR" sz="2000" dirty="0"/>
              <a:t>La audiencia tiende a responder mejor a imágenes fuertes con una o dos personas en vez de muchas, especialmente si hacen contacto visual</a:t>
            </a:r>
          </a:p>
        </p:txBody>
      </p:sp>
    </p:spTree>
    <p:extLst>
      <p:ext uri="{BB962C8B-B14F-4D97-AF65-F5344CB8AC3E}">
        <p14:creationId xmlns:p14="http://schemas.microsoft.com/office/powerpoint/2010/main" val="246403549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CEA0240-EA95-7B4E-8077-4B5182C5782A}"/>
              </a:ext>
            </a:extLst>
          </p:cNvPr>
          <p:cNvSpPr>
            <a:spLocks noGrp="1"/>
          </p:cNvSpPr>
          <p:nvPr>
            <p:ph type="title"/>
          </p:nvPr>
        </p:nvSpPr>
        <p:spPr/>
        <p:txBody>
          <a:bodyPr/>
          <a:lstStyle/>
          <a:p>
            <a:r>
              <a:rPr lang="es-AR" dirty="0"/>
              <a:t>La autenticidad importa</a:t>
            </a:r>
          </a:p>
        </p:txBody>
      </p:sp>
      <p:pic>
        <p:nvPicPr>
          <p:cNvPr id="6" name="Marcador de contenido 5" descr="Imagen que contiene comida, persona, edificio, mesa&#10;&#10;Descripción generada automáticamente">
            <a:extLst>
              <a:ext uri="{FF2B5EF4-FFF2-40B4-BE49-F238E27FC236}">
                <a16:creationId xmlns:a16="http://schemas.microsoft.com/office/drawing/2014/main" id="{5378A40D-A155-114D-9CD2-1C74C41FBD29}"/>
              </a:ext>
            </a:extLst>
          </p:cNvPr>
          <p:cNvPicPr>
            <a:picLocks noGrp="1" noChangeAspect="1"/>
          </p:cNvPicPr>
          <p:nvPr>
            <p:ph idx="1"/>
          </p:nvPr>
        </p:nvPicPr>
        <p:blipFill>
          <a:blip r:embed="rId2"/>
          <a:stretch>
            <a:fillRect/>
          </a:stretch>
        </p:blipFill>
        <p:spPr>
          <a:xfrm>
            <a:off x="5715000" y="1547244"/>
            <a:ext cx="5678488" cy="3734937"/>
          </a:xfrm>
        </p:spPr>
      </p:pic>
      <p:sp>
        <p:nvSpPr>
          <p:cNvPr id="4" name="Marcador de texto 3">
            <a:extLst>
              <a:ext uri="{FF2B5EF4-FFF2-40B4-BE49-F238E27FC236}">
                <a16:creationId xmlns:a16="http://schemas.microsoft.com/office/drawing/2014/main" id="{E71D69BB-EE96-6647-962C-AE7747D53EF4}"/>
              </a:ext>
            </a:extLst>
          </p:cNvPr>
          <p:cNvSpPr>
            <a:spLocks noGrp="1"/>
          </p:cNvSpPr>
          <p:nvPr>
            <p:ph type="body" sz="half" idx="2"/>
          </p:nvPr>
        </p:nvSpPr>
        <p:spPr/>
        <p:txBody>
          <a:bodyPr>
            <a:normAutofit lnSpcReduction="10000"/>
          </a:bodyPr>
          <a:lstStyle/>
          <a:p>
            <a:pPr marL="285750" indent="-285750">
              <a:buFont typeface="Arial" panose="020B0604020202020204" pitchFamily="34" charset="0"/>
              <a:buChar char="•"/>
            </a:pPr>
            <a:r>
              <a:rPr lang="es-AR" sz="2000" dirty="0"/>
              <a:t>Una persona mostrando emociones identificables en una fotografía es un recurso importante, pero también lo es mostrarlo de manera auténtica</a:t>
            </a:r>
          </a:p>
          <a:p>
            <a:pPr marL="285750" indent="-285750">
              <a:buFont typeface="Arial" panose="020B0604020202020204" pitchFamily="34" charset="0"/>
              <a:buChar char="•"/>
            </a:pPr>
            <a:r>
              <a:rPr lang="es-AR" sz="2000" dirty="0"/>
              <a:t>En muchos casos, las fotografías pueden parecer armadas y manipular a la audiencia.</a:t>
            </a:r>
          </a:p>
          <a:p>
            <a:pPr marL="285750" indent="-285750">
              <a:buFont typeface="Arial" panose="020B0604020202020204" pitchFamily="34" charset="0"/>
              <a:buChar char="•"/>
            </a:pPr>
            <a:r>
              <a:rPr lang="es-AR" sz="2000" dirty="0"/>
              <a:t>Las fotos “naturales” con personas en acción suelen ser las más positivas, incluso participando en acciones cotidianas</a:t>
            </a:r>
          </a:p>
        </p:txBody>
      </p:sp>
    </p:spTree>
    <p:extLst>
      <p:ext uri="{BB962C8B-B14F-4D97-AF65-F5344CB8AC3E}">
        <p14:creationId xmlns:p14="http://schemas.microsoft.com/office/powerpoint/2010/main" val="353205619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ABE1151-22E1-084A-866A-342825A922D8}"/>
              </a:ext>
            </a:extLst>
          </p:cNvPr>
          <p:cNvSpPr>
            <a:spLocks noGrp="1"/>
          </p:cNvSpPr>
          <p:nvPr>
            <p:ph type="title"/>
          </p:nvPr>
        </p:nvSpPr>
        <p:spPr/>
        <p:txBody>
          <a:bodyPr/>
          <a:lstStyle/>
          <a:p>
            <a:r>
              <a:rPr lang="es-AR" dirty="0"/>
              <a:t>La credibilidad importa</a:t>
            </a:r>
          </a:p>
        </p:txBody>
      </p:sp>
      <p:pic>
        <p:nvPicPr>
          <p:cNvPr id="6" name="Marcador de contenido 5" descr="Imagen que contiene persona, hombre&#10;&#10;Descripción generada automáticamente">
            <a:extLst>
              <a:ext uri="{FF2B5EF4-FFF2-40B4-BE49-F238E27FC236}">
                <a16:creationId xmlns:a16="http://schemas.microsoft.com/office/drawing/2014/main" id="{1828A7DF-DEFF-5541-B168-35E4C39D0F80}"/>
              </a:ext>
            </a:extLst>
          </p:cNvPr>
          <p:cNvPicPr>
            <a:picLocks noGrp="1" noChangeAspect="1"/>
          </p:cNvPicPr>
          <p:nvPr>
            <p:ph idx="1"/>
          </p:nvPr>
        </p:nvPicPr>
        <p:blipFill>
          <a:blip r:embed="rId2"/>
          <a:stretch>
            <a:fillRect/>
          </a:stretch>
        </p:blipFill>
        <p:spPr>
          <a:xfrm>
            <a:off x="6380257" y="1959246"/>
            <a:ext cx="5643441" cy="3762294"/>
          </a:xfrm>
        </p:spPr>
      </p:pic>
      <p:sp>
        <p:nvSpPr>
          <p:cNvPr id="4" name="Marcador de texto 3">
            <a:extLst>
              <a:ext uri="{FF2B5EF4-FFF2-40B4-BE49-F238E27FC236}">
                <a16:creationId xmlns:a16="http://schemas.microsoft.com/office/drawing/2014/main" id="{09865322-EB29-914E-950F-7F206BD664AC}"/>
              </a:ext>
            </a:extLst>
          </p:cNvPr>
          <p:cNvSpPr>
            <a:spLocks noGrp="1"/>
          </p:cNvSpPr>
          <p:nvPr>
            <p:ph type="body" sz="half" idx="2"/>
          </p:nvPr>
        </p:nvSpPr>
        <p:spPr/>
        <p:txBody>
          <a:bodyPr>
            <a:normAutofit fontScale="92500"/>
          </a:bodyPr>
          <a:lstStyle/>
          <a:p>
            <a:pPr marL="285750" indent="-285750">
              <a:buFont typeface="Arial" panose="020B0604020202020204" pitchFamily="34" charset="0"/>
              <a:buChar char="•"/>
            </a:pPr>
            <a:r>
              <a:rPr lang="es-AR" sz="2000" dirty="0"/>
              <a:t>Estudios demuestran que las fotos de los políticos y líderes globales posando en fotos climáticas son usualmente rechazadas por la audiencia debido a la falta de credibilidad</a:t>
            </a:r>
          </a:p>
          <a:p>
            <a:pPr marL="285750" indent="-285750">
              <a:buFont typeface="Arial" panose="020B0604020202020204" pitchFamily="34" charset="0"/>
              <a:buChar char="•"/>
            </a:pPr>
            <a:r>
              <a:rPr lang="es-AR" sz="2000" dirty="0"/>
              <a:t>En el caso de usar una foto de este tipo, la persona representada debe ser lo más auténtica y creíble posible, mostrando a la persona realizando una acción positiva en vez de una foto montada</a:t>
            </a:r>
          </a:p>
        </p:txBody>
      </p:sp>
    </p:spTree>
    <p:extLst>
      <p:ext uri="{BB962C8B-B14F-4D97-AF65-F5344CB8AC3E}">
        <p14:creationId xmlns:p14="http://schemas.microsoft.com/office/powerpoint/2010/main" val="19802877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CC7C0E5-7BFD-524F-B3FA-1137C539A23A}"/>
              </a:ext>
            </a:extLst>
          </p:cNvPr>
          <p:cNvSpPr>
            <a:spLocks noGrp="1"/>
          </p:cNvSpPr>
          <p:nvPr>
            <p:ph type="title"/>
          </p:nvPr>
        </p:nvSpPr>
        <p:spPr/>
        <p:txBody>
          <a:bodyPr/>
          <a:lstStyle/>
          <a:p>
            <a:r>
              <a:rPr lang="es-AR" dirty="0"/>
              <a:t>Mostrar algo nuevo</a:t>
            </a:r>
          </a:p>
        </p:txBody>
      </p:sp>
      <p:pic>
        <p:nvPicPr>
          <p:cNvPr id="6" name="Marcador de contenido 5" descr="Imagen que contiene cielo, exterior, persona, suelo&#10;&#10;Descripción generada automáticamente">
            <a:extLst>
              <a:ext uri="{FF2B5EF4-FFF2-40B4-BE49-F238E27FC236}">
                <a16:creationId xmlns:a16="http://schemas.microsoft.com/office/drawing/2014/main" id="{2F733817-6CD0-454F-B700-ABF7C0D403C3}"/>
              </a:ext>
            </a:extLst>
          </p:cNvPr>
          <p:cNvPicPr>
            <a:picLocks noGrp="1" noChangeAspect="1"/>
          </p:cNvPicPr>
          <p:nvPr>
            <p:ph idx="1"/>
          </p:nvPr>
        </p:nvPicPr>
        <p:blipFill>
          <a:blip r:embed="rId2"/>
          <a:stretch>
            <a:fillRect/>
          </a:stretch>
        </p:blipFill>
        <p:spPr>
          <a:xfrm>
            <a:off x="5715000" y="1570957"/>
            <a:ext cx="5678488" cy="3687511"/>
          </a:xfrm>
        </p:spPr>
      </p:pic>
      <p:sp>
        <p:nvSpPr>
          <p:cNvPr id="4" name="Marcador de texto 3">
            <a:extLst>
              <a:ext uri="{FF2B5EF4-FFF2-40B4-BE49-F238E27FC236}">
                <a16:creationId xmlns:a16="http://schemas.microsoft.com/office/drawing/2014/main" id="{AEE06BE1-C949-A24C-A5FA-09C28F9EE731}"/>
              </a:ext>
            </a:extLst>
          </p:cNvPr>
          <p:cNvSpPr>
            <a:spLocks noGrp="1"/>
          </p:cNvSpPr>
          <p:nvPr>
            <p:ph type="body" sz="half" idx="2"/>
          </p:nvPr>
        </p:nvSpPr>
        <p:spPr/>
        <p:txBody>
          <a:bodyPr>
            <a:normAutofit fontScale="92500" lnSpcReduction="10000"/>
          </a:bodyPr>
          <a:lstStyle/>
          <a:p>
            <a:pPr marL="285750" indent="-285750">
              <a:buFont typeface="Arial" panose="020B0604020202020204" pitchFamily="34" charset="0"/>
              <a:buChar char="•"/>
            </a:pPr>
            <a:r>
              <a:rPr lang="es-AR" sz="2000" dirty="0"/>
              <a:t>Algunas imágenes son facilmente identificables y pueden orientar a la audiencia al tema abordado en el artículo</a:t>
            </a:r>
          </a:p>
          <a:p>
            <a:pPr marL="285750" indent="-285750">
              <a:buFont typeface="Arial" panose="020B0604020202020204" pitchFamily="34" charset="0"/>
              <a:buChar char="•"/>
            </a:pPr>
            <a:r>
              <a:rPr lang="es-AR" sz="2000" dirty="0"/>
              <a:t>Si bien pueden ser útiles para un pùblico no familiarizado con la temáica, pueden llevar al cansancio y fatiga de los lectores</a:t>
            </a:r>
          </a:p>
          <a:p>
            <a:pPr marL="285750" indent="-285750">
              <a:buFont typeface="Arial" panose="020B0604020202020204" pitchFamily="34" charset="0"/>
              <a:buChar char="•"/>
            </a:pPr>
            <a:r>
              <a:rPr lang="es-AR" sz="2000" dirty="0"/>
              <a:t>Las imágenes menos familiares, más complejas o que lleven a reflexionar pueden llevar a la audiencia a hacer nuevas conexiones con el tema.</a:t>
            </a:r>
          </a:p>
        </p:txBody>
      </p:sp>
    </p:spTree>
    <p:extLst>
      <p:ext uri="{BB962C8B-B14F-4D97-AF65-F5344CB8AC3E}">
        <p14:creationId xmlns:p14="http://schemas.microsoft.com/office/powerpoint/2010/main" val="342224328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50AD2CB-C7E8-F743-8347-17A9ECB85947}"/>
              </a:ext>
            </a:extLst>
          </p:cNvPr>
          <p:cNvSpPr>
            <a:spLocks noGrp="1"/>
          </p:cNvSpPr>
          <p:nvPr>
            <p:ph type="title"/>
          </p:nvPr>
        </p:nvSpPr>
        <p:spPr/>
        <p:txBody>
          <a:bodyPr/>
          <a:lstStyle/>
          <a:p>
            <a:r>
              <a:rPr lang="es-AR" dirty="0"/>
              <a:t>Motivar a la acción</a:t>
            </a:r>
          </a:p>
        </p:txBody>
      </p:sp>
      <p:pic>
        <p:nvPicPr>
          <p:cNvPr id="6" name="Marcador de contenido 5" descr="Imagen que contiene exterior, suelo, hierba, árbol&#10;&#10;Descripción generada automáticamente">
            <a:extLst>
              <a:ext uri="{FF2B5EF4-FFF2-40B4-BE49-F238E27FC236}">
                <a16:creationId xmlns:a16="http://schemas.microsoft.com/office/drawing/2014/main" id="{A61A9CF1-85C4-D84C-BFE3-16B28DD11D81}"/>
              </a:ext>
            </a:extLst>
          </p:cNvPr>
          <p:cNvPicPr>
            <a:picLocks noGrp="1" noChangeAspect="1"/>
          </p:cNvPicPr>
          <p:nvPr>
            <p:ph idx="1"/>
          </p:nvPr>
        </p:nvPicPr>
        <p:blipFill>
          <a:blip r:embed="rId2"/>
          <a:stretch>
            <a:fillRect/>
          </a:stretch>
        </p:blipFill>
        <p:spPr>
          <a:xfrm>
            <a:off x="5715000" y="1547431"/>
            <a:ext cx="5678488" cy="3734563"/>
          </a:xfrm>
        </p:spPr>
      </p:pic>
      <p:sp>
        <p:nvSpPr>
          <p:cNvPr id="4" name="Marcador de texto 3">
            <a:extLst>
              <a:ext uri="{FF2B5EF4-FFF2-40B4-BE49-F238E27FC236}">
                <a16:creationId xmlns:a16="http://schemas.microsoft.com/office/drawing/2014/main" id="{2B1AD555-98B3-2E45-A41E-DB83379DF87D}"/>
              </a:ext>
            </a:extLst>
          </p:cNvPr>
          <p:cNvSpPr>
            <a:spLocks noGrp="1"/>
          </p:cNvSpPr>
          <p:nvPr>
            <p:ph type="body" sz="half" idx="2"/>
          </p:nvPr>
        </p:nvSpPr>
        <p:spPr/>
        <p:txBody>
          <a:bodyPr>
            <a:noAutofit/>
          </a:bodyPr>
          <a:lstStyle/>
          <a:p>
            <a:pPr marL="285750" indent="-285750">
              <a:buFont typeface="Arial" panose="020B0604020202020204" pitchFamily="34" charset="0"/>
              <a:buChar char="•"/>
            </a:pPr>
            <a:r>
              <a:rPr lang="es-AR" sz="1800" dirty="0"/>
              <a:t>La mayoría de las personas piensa que las emociones son la manera más efectiva de comunicar el cambio climático. El miedo es el recurso más usado, tratando de generar impacto a través de desastres</a:t>
            </a:r>
          </a:p>
          <a:p>
            <a:pPr marL="285750" indent="-285750">
              <a:buFont typeface="Arial" panose="020B0604020202020204" pitchFamily="34" charset="0"/>
              <a:buChar char="•"/>
            </a:pPr>
            <a:r>
              <a:rPr lang="es-AR" sz="1800" dirty="0"/>
              <a:t>Sin embargo, dicho recurso también puede generar una distancia y sensación de no poder hacer nada de parte de la audiencia</a:t>
            </a:r>
          </a:p>
          <a:p>
            <a:pPr marL="285750" indent="-285750">
              <a:buFont typeface="Arial" panose="020B0604020202020204" pitchFamily="34" charset="0"/>
              <a:buChar char="•"/>
            </a:pPr>
            <a:r>
              <a:rPr lang="es-AR" sz="1800" dirty="0"/>
              <a:t>Combiar las imágenes de crisis climática con imágenes de soluciones y adaptación puede generar emociones positivas</a:t>
            </a:r>
          </a:p>
        </p:txBody>
      </p:sp>
    </p:spTree>
    <p:extLst>
      <p:ext uri="{BB962C8B-B14F-4D97-AF65-F5344CB8AC3E}">
        <p14:creationId xmlns:p14="http://schemas.microsoft.com/office/powerpoint/2010/main" val="112806943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F0D7F9E-9C34-6B49-824D-BA48CBFB5FDD}"/>
              </a:ext>
            </a:extLst>
          </p:cNvPr>
          <p:cNvSpPr>
            <a:spLocks noGrp="1"/>
          </p:cNvSpPr>
          <p:nvPr>
            <p:ph type="title"/>
          </p:nvPr>
        </p:nvSpPr>
        <p:spPr/>
        <p:txBody>
          <a:bodyPr/>
          <a:lstStyle/>
          <a:p>
            <a:r>
              <a:rPr lang="es-AR" dirty="0"/>
              <a:t>Mostrar impactos locales</a:t>
            </a:r>
          </a:p>
        </p:txBody>
      </p:sp>
      <p:pic>
        <p:nvPicPr>
          <p:cNvPr id="6" name="Marcador de contenido 5" descr="Imagen que contiene exterior, edificio, suelo, hombre&#10;&#10;Descripción generada automáticamente">
            <a:extLst>
              <a:ext uri="{FF2B5EF4-FFF2-40B4-BE49-F238E27FC236}">
                <a16:creationId xmlns:a16="http://schemas.microsoft.com/office/drawing/2014/main" id="{AB340B6B-7327-204A-B914-ACCA27D7EE18}"/>
              </a:ext>
            </a:extLst>
          </p:cNvPr>
          <p:cNvPicPr>
            <a:picLocks noGrp="1" noChangeAspect="1"/>
          </p:cNvPicPr>
          <p:nvPr>
            <p:ph idx="1"/>
          </p:nvPr>
        </p:nvPicPr>
        <p:blipFill>
          <a:blip r:embed="rId2"/>
          <a:stretch>
            <a:fillRect/>
          </a:stretch>
        </p:blipFill>
        <p:spPr>
          <a:xfrm>
            <a:off x="5715000" y="1577555"/>
            <a:ext cx="5678488" cy="3674315"/>
          </a:xfrm>
        </p:spPr>
      </p:pic>
      <p:sp>
        <p:nvSpPr>
          <p:cNvPr id="4" name="Marcador de texto 3">
            <a:extLst>
              <a:ext uri="{FF2B5EF4-FFF2-40B4-BE49-F238E27FC236}">
                <a16:creationId xmlns:a16="http://schemas.microsoft.com/office/drawing/2014/main" id="{448260C5-6AB9-1C49-A07C-C9B7E75B1669}"/>
              </a:ext>
            </a:extLst>
          </p:cNvPr>
          <p:cNvSpPr>
            <a:spLocks noGrp="1"/>
          </p:cNvSpPr>
          <p:nvPr>
            <p:ph type="body" sz="half" idx="2"/>
          </p:nvPr>
        </p:nvSpPr>
        <p:spPr/>
        <p:txBody>
          <a:bodyPr>
            <a:normAutofit lnSpcReduction="10000"/>
          </a:bodyPr>
          <a:lstStyle/>
          <a:p>
            <a:pPr marL="285750" indent="-285750">
              <a:buFont typeface="Arial" panose="020B0604020202020204" pitchFamily="34" charset="0"/>
              <a:buChar char="•"/>
            </a:pPr>
            <a:r>
              <a:rPr lang="es-AR" sz="2000" dirty="0"/>
              <a:t>Cuando las imágenes de impactos climáticos están enfocadas en individuos o grupos de personas ubicados en un lugar específico suelen ser más poderosas</a:t>
            </a:r>
          </a:p>
          <a:p>
            <a:pPr marL="285750" indent="-285750">
              <a:buFont typeface="Arial" panose="020B0604020202020204" pitchFamily="34" charset="0"/>
              <a:buChar char="•"/>
            </a:pPr>
            <a:r>
              <a:rPr lang="es-AR" sz="2000" dirty="0"/>
              <a:t>Pero se tiene que lograr un balance entre localizar el cambio climático para mostrar a la audiencia que el tema es relevante para ellos y globalizar el cambio climático para mostrar el panorama global </a:t>
            </a:r>
          </a:p>
        </p:txBody>
      </p:sp>
    </p:spTree>
    <p:extLst>
      <p:ext uri="{BB962C8B-B14F-4D97-AF65-F5344CB8AC3E}">
        <p14:creationId xmlns:p14="http://schemas.microsoft.com/office/powerpoint/2010/main" val="140869780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6F9B702-1142-A946-952D-650AB3A20E5D}"/>
              </a:ext>
            </a:extLst>
          </p:cNvPr>
          <p:cNvSpPr>
            <a:spLocks noGrp="1"/>
          </p:cNvSpPr>
          <p:nvPr>
            <p:ph type="title"/>
          </p:nvPr>
        </p:nvSpPr>
        <p:spPr/>
        <p:txBody>
          <a:bodyPr/>
          <a:lstStyle/>
          <a:p>
            <a:r>
              <a:rPr lang="es-AR" dirty="0"/>
              <a:t>Cuidado con las imágenes de protestas</a:t>
            </a:r>
          </a:p>
        </p:txBody>
      </p:sp>
      <p:pic>
        <p:nvPicPr>
          <p:cNvPr id="6" name="Marcador de contenido 5" descr="Imagen que contiene persona, texto, exterior, sujetando&#10;&#10;Descripción generada automáticamente">
            <a:extLst>
              <a:ext uri="{FF2B5EF4-FFF2-40B4-BE49-F238E27FC236}">
                <a16:creationId xmlns:a16="http://schemas.microsoft.com/office/drawing/2014/main" id="{D793BF84-FA69-9347-80AD-83F92FDA5517}"/>
              </a:ext>
            </a:extLst>
          </p:cNvPr>
          <p:cNvPicPr>
            <a:picLocks noGrp="1" noChangeAspect="1"/>
          </p:cNvPicPr>
          <p:nvPr>
            <p:ph idx="1"/>
          </p:nvPr>
        </p:nvPicPr>
        <p:blipFill>
          <a:blip r:embed="rId2"/>
          <a:stretch>
            <a:fillRect/>
          </a:stretch>
        </p:blipFill>
        <p:spPr>
          <a:xfrm>
            <a:off x="5715000" y="1816992"/>
            <a:ext cx="5678488" cy="3195440"/>
          </a:xfrm>
        </p:spPr>
      </p:pic>
      <p:sp>
        <p:nvSpPr>
          <p:cNvPr id="4" name="Marcador de texto 3">
            <a:extLst>
              <a:ext uri="{FF2B5EF4-FFF2-40B4-BE49-F238E27FC236}">
                <a16:creationId xmlns:a16="http://schemas.microsoft.com/office/drawing/2014/main" id="{4C063F38-DA42-0F4E-800F-CEA8F6DA4DDF}"/>
              </a:ext>
            </a:extLst>
          </p:cNvPr>
          <p:cNvSpPr>
            <a:spLocks noGrp="1"/>
          </p:cNvSpPr>
          <p:nvPr>
            <p:ph type="body" sz="half" idx="2"/>
          </p:nvPr>
        </p:nvSpPr>
        <p:spPr/>
        <p:txBody>
          <a:bodyPr>
            <a:normAutofit lnSpcReduction="10000"/>
          </a:bodyPr>
          <a:lstStyle/>
          <a:p>
            <a:pPr marL="285750" indent="-285750">
              <a:buFont typeface="Arial" panose="020B0604020202020204" pitchFamily="34" charset="0"/>
              <a:buChar char="•"/>
            </a:pPr>
            <a:r>
              <a:rPr lang="es-AR" sz="2000" dirty="0"/>
              <a:t>La protesta es un elemento importante de cómo el cambio climático es visto por muchas personas</a:t>
            </a:r>
          </a:p>
          <a:p>
            <a:pPr marL="285750" indent="-285750">
              <a:buFont typeface="Arial" panose="020B0604020202020204" pitchFamily="34" charset="0"/>
              <a:buChar char="•"/>
            </a:pPr>
            <a:r>
              <a:rPr lang="es-AR" sz="2000" dirty="0"/>
              <a:t>Sin embargo, las fotos de ambientalistas protestando puede desincentivar a una audiencia que de por si no está interesada en la temática ambiental</a:t>
            </a:r>
          </a:p>
          <a:p>
            <a:pPr marL="285750" indent="-285750">
              <a:buFont typeface="Arial" panose="020B0604020202020204" pitchFamily="34" charset="0"/>
              <a:buChar char="•"/>
            </a:pPr>
            <a:r>
              <a:rPr lang="es-AR" sz="2000" dirty="0"/>
              <a:t>Para ello, es útil que se pueda identificar a los manifestantes como genuinos y auténticos</a:t>
            </a:r>
          </a:p>
        </p:txBody>
      </p:sp>
    </p:spTree>
    <p:extLst>
      <p:ext uri="{BB962C8B-B14F-4D97-AF65-F5344CB8AC3E}">
        <p14:creationId xmlns:p14="http://schemas.microsoft.com/office/powerpoint/2010/main" val="38101086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109556B-EAE9-4435-B409-0519F2CBDB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552267" cy="6858000"/>
          </a:xfrm>
          <a:prstGeom prst="rect">
            <a:avLst/>
          </a:prstGeom>
          <a:solidFill>
            <a:srgbClr val="7745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250EB4CF-CDF7-1242-87A1-195EF7FA03D9}"/>
              </a:ext>
            </a:extLst>
          </p:cNvPr>
          <p:cNvSpPr>
            <a:spLocks noGrp="1"/>
          </p:cNvSpPr>
          <p:nvPr>
            <p:ph type="title"/>
          </p:nvPr>
        </p:nvSpPr>
        <p:spPr>
          <a:xfrm>
            <a:off x="1024128" y="585216"/>
            <a:ext cx="6007027" cy="1499616"/>
          </a:xfrm>
        </p:spPr>
        <p:txBody>
          <a:bodyPr>
            <a:normAutofit/>
          </a:bodyPr>
          <a:lstStyle/>
          <a:p>
            <a:r>
              <a:rPr lang="es-AR">
                <a:solidFill>
                  <a:srgbClr val="FFFFFF"/>
                </a:solidFill>
              </a:rPr>
              <a:t>¿Cómo comunicar la incertidumbre?</a:t>
            </a:r>
          </a:p>
        </p:txBody>
      </p:sp>
      <p:cxnSp>
        <p:nvCxnSpPr>
          <p:cNvPr id="13" name="Straight Connector 12">
            <a:extLst>
              <a:ext uri="{FF2B5EF4-FFF2-40B4-BE49-F238E27FC236}">
                <a16:creationId xmlns:a16="http://schemas.microsoft.com/office/drawing/2014/main" id="{5814CCBE-423E-41B2-A9F3-82679F490EF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
        <p:nvSpPr>
          <p:cNvPr id="3" name="Marcador de contenido 2">
            <a:extLst>
              <a:ext uri="{FF2B5EF4-FFF2-40B4-BE49-F238E27FC236}">
                <a16:creationId xmlns:a16="http://schemas.microsoft.com/office/drawing/2014/main" id="{3D7E5078-456D-614C-B2A3-F9273ED21305}"/>
              </a:ext>
            </a:extLst>
          </p:cNvPr>
          <p:cNvSpPr>
            <a:spLocks noGrp="1"/>
          </p:cNvSpPr>
          <p:nvPr>
            <p:ph idx="1"/>
          </p:nvPr>
        </p:nvSpPr>
        <p:spPr>
          <a:xfrm>
            <a:off x="1024128" y="2286000"/>
            <a:ext cx="6007027" cy="4023360"/>
          </a:xfrm>
        </p:spPr>
        <p:txBody>
          <a:bodyPr>
            <a:normAutofit/>
          </a:bodyPr>
          <a:lstStyle/>
          <a:p>
            <a:pPr>
              <a:buFont typeface="Arial" panose="020B0604020202020204" pitchFamily="34" charset="0"/>
              <a:buChar char="•"/>
            </a:pPr>
            <a:r>
              <a:rPr lang="es-AR">
                <a:solidFill>
                  <a:srgbClr val="FFFFFF"/>
                </a:solidFill>
              </a:rPr>
              <a:t>El cambio climático es el resultado de un experimiento no planeado, la emisión de grandes cantidades de gases en la atmósfera</a:t>
            </a:r>
          </a:p>
          <a:p>
            <a:pPr>
              <a:buFont typeface="Arial" panose="020B0604020202020204" pitchFamily="34" charset="0"/>
              <a:buChar char="•"/>
            </a:pPr>
            <a:r>
              <a:rPr lang="es-AR">
                <a:solidFill>
                  <a:srgbClr val="FFFFFF"/>
                </a:solidFill>
              </a:rPr>
              <a:t>Los científicos tratan de comprenderlo al combinar datos actuales e históricos con modelos computacionales cada vez más sofisticados. </a:t>
            </a:r>
          </a:p>
          <a:p>
            <a:pPr>
              <a:buFont typeface="Arial" panose="020B0604020202020204" pitchFamily="34" charset="0"/>
              <a:buChar char="•"/>
            </a:pPr>
            <a:r>
              <a:rPr lang="es-AR">
                <a:solidFill>
                  <a:srgbClr val="FFFFFF"/>
                </a:solidFill>
              </a:rPr>
              <a:t>Esto trae aparejado un alto nivel de incertidumbre y complejidad, que hace al cambio climático una ciencia incierta y dificultosa al momento de comunicarla</a:t>
            </a:r>
          </a:p>
        </p:txBody>
      </p:sp>
      <p:pic>
        <p:nvPicPr>
          <p:cNvPr id="6" name="Imagen 5" descr="Imagen que contiene texto, rojo, edificio&#10;&#10;Descripción generada automáticamente">
            <a:extLst>
              <a:ext uri="{FF2B5EF4-FFF2-40B4-BE49-F238E27FC236}">
                <a16:creationId xmlns:a16="http://schemas.microsoft.com/office/drawing/2014/main" id="{5C2A04D1-F3BB-5B46-A9E3-6A737019DB1D}"/>
              </a:ext>
            </a:extLst>
          </p:cNvPr>
          <p:cNvPicPr>
            <a:picLocks noChangeAspect="1"/>
          </p:cNvPicPr>
          <p:nvPr/>
        </p:nvPicPr>
        <p:blipFill rotWithShape="1">
          <a:blip r:embed="rId2"/>
          <a:srcRect l="13943" r="13310"/>
          <a:stretch/>
        </p:blipFill>
        <p:spPr>
          <a:xfrm>
            <a:off x="7552266" y="10"/>
            <a:ext cx="4639733" cy="6857990"/>
          </a:xfrm>
          <a:prstGeom prst="rect">
            <a:avLst/>
          </a:prstGeom>
        </p:spPr>
      </p:pic>
    </p:spTree>
    <p:extLst>
      <p:ext uri="{BB962C8B-B14F-4D97-AF65-F5344CB8AC3E}">
        <p14:creationId xmlns:p14="http://schemas.microsoft.com/office/powerpoint/2010/main" val="335504154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8CD2B798-7994-4548-A2BE-4AEF9C1A5F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Oval 5">
            <a:extLst>
              <a:ext uri="{FF2B5EF4-FFF2-40B4-BE49-F238E27FC236}">
                <a16:creationId xmlns:a16="http://schemas.microsoft.com/office/drawing/2014/main" id="{E6162320-3B67-42BB-AF9D-939326E648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28" name="Straight Connector 27">
            <a:extLst>
              <a:ext uri="{FF2B5EF4-FFF2-40B4-BE49-F238E27FC236}">
                <a16:creationId xmlns:a16="http://schemas.microsoft.com/office/drawing/2014/main" id="{6722E143-84C1-4F95-937C-78B92D2811C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useBgFill="1">
        <p:nvSpPr>
          <p:cNvPr id="30" name="Rectangle 29">
            <a:extLst>
              <a:ext uri="{FF2B5EF4-FFF2-40B4-BE49-F238E27FC236}">
                <a16:creationId xmlns:a16="http://schemas.microsoft.com/office/drawing/2014/main" id="{B8D726A5-7900-41B4-8D49-49B4A2010E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Marcador de posición de imagen 5">
            <a:extLst>
              <a:ext uri="{FF2B5EF4-FFF2-40B4-BE49-F238E27FC236}">
                <a16:creationId xmlns:a16="http://schemas.microsoft.com/office/drawing/2014/main" id="{1DFD356B-4E96-D447-948B-56CAAD284527}"/>
              </a:ext>
            </a:extLst>
          </p:cNvPr>
          <p:cNvPicPr>
            <a:picLocks noGrp="1" noChangeAspect="1"/>
          </p:cNvPicPr>
          <p:nvPr>
            <p:ph type="pic" idx="1"/>
          </p:nvPr>
        </p:nvPicPr>
        <p:blipFill rotWithShape="1">
          <a:blip r:embed="rId2">
            <a:alphaModFix amt="45000"/>
            <a:extLst/>
          </a:blip>
          <a:srcRect t="6720" r="-1" b="6718"/>
          <a:stretch/>
        </p:blipFill>
        <p:spPr>
          <a:xfrm>
            <a:off x="20" y="-1"/>
            <a:ext cx="12188932" cy="6858000"/>
          </a:xfrm>
          <a:prstGeom prst="rect">
            <a:avLst/>
          </a:prstGeom>
        </p:spPr>
      </p:pic>
      <p:sp>
        <p:nvSpPr>
          <p:cNvPr id="2" name="Título 1">
            <a:extLst>
              <a:ext uri="{FF2B5EF4-FFF2-40B4-BE49-F238E27FC236}">
                <a16:creationId xmlns:a16="http://schemas.microsoft.com/office/drawing/2014/main" id="{7856FA50-8991-B643-A92C-F97E9FC81CAD}"/>
              </a:ext>
            </a:extLst>
          </p:cNvPr>
          <p:cNvSpPr>
            <a:spLocks noGrp="1"/>
          </p:cNvSpPr>
          <p:nvPr>
            <p:ph type="title"/>
          </p:nvPr>
        </p:nvSpPr>
        <p:spPr>
          <a:xfrm>
            <a:off x="643467" y="643467"/>
            <a:ext cx="7164674" cy="5571066"/>
          </a:xfrm>
        </p:spPr>
        <p:txBody>
          <a:bodyPr vert="horz" lIns="91440" tIns="45720" rIns="91440" bIns="45720" rtlCol="0" anchor="ctr">
            <a:normAutofit/>
          </a:bodyPr>
          <a:lstStyle/>
          <a:p>
            <a:r>
              <a:rPr lang="en-US" sz="6600" kern="1200" cap="all" spc="200" baseline="0">
                <a:solidFill>
                  <a:schemeClr val="tx1"/>
                </a:solidFill>
                <a:latin typeface="+mj-lt"/>
                <a:ea typeface="+mj-ea"/>
                <a:cs typeface="+mj-cs"/>
              </a:rPr>
              <a:t>Fuentes de información para historias climáticas</a:t>
            </a:r>
          </a:p>
        </p:txBody>
      </p:sp>
      <p:cxnSp>
        <p:nvCxnSpPr>
          <p:cNvPr id="32" name="Straight Connector 31">
            <a:extLst>
              <a:ext uri="{FF2B5EF4-FFF2-40B4-BE49-F238E27FC236}">
                <a16:creationId xmlns:a16="http://schemas.microsoft.com/office/drawing/2014/main" id="{46E49661-E258-450C-8150-A91A6B30D1C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39605" y="1828800"/>
            <a:ext cx="0" cy="32004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56687170"/>
      </p:ext>
    </p:extLst>
  </p:cSld>
  <p:clrMapOvr>
    <a:overrideClrMapping bg1="dk1" tx1="lt1" bg2="dk2" tx2="lt2" accent1="accent1" accent2="accent2" accent3="accent3" accent4="accent4" accent5="accent5" accent6="accent6" hlink="hlink" folHlink="folHlink"/>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344A487-1235-FC4F-B0DE-BA8F0D68970D}"/>
              </a:ext>
            </a:extLst>
          </p:cNvPr>
          <p:cNvSpPr>
            <a:spLocks noGrp="1"/>
          </p:cNvSpPr>
          <p:nvPr>
            <p:ph type="title"/>
          </p:nvPr>
        </p:nvSpPr>
        <p:spPr>
          <a:xfrm>
            <a:off x="1024128" y="585216"/>
            <a:ext cx="8018272" cy="1499616"/>
          </a:xfrm>
        </p:spPr>
        <p:txBody>
          <a:bodyPr>
            <a:normAutofit/>
          </a:bodyPr>
          <a:lstStyle/>
          <a:p>
            <a:r>
              <a:rPr lang="es-AR"/>
              <a:t>Organizaciones locales y globales</a:t>
            </a:r>
            <a:endParaRPr lang="es-AR" dirty="0"/>
          </a:p>
        </p:txBody>
      </p:sp>
      <p:sp>
        <p:nvSpPr>
          <p:cNvPr id="12" name="Marcador de contenido 2">
            <a:extLst>
              <a:ext uri="{FF2B5EF4-FFF2-40B4-BE49-F238E27FC236}">
                <a16:creationId xmlns:a16="http://schemas.microsoft.com/office/drawing/2014/main" id="{0EAC11F3-6376-1444-A640-A379B9C4B94E}"/>
              </a:ext>
            </a:extLst>
          </p:cNvPr>
          <p:cNvSpPr>
            <a:spLocks noGrp="1"/>
          </p:cNvSpPr>
          <p:nvPr>
            <p:ph idx="1"/>
          </p:nvPr>
        </p:nvSpPr>
        <p:spPr>
          <a:xfrm>
            <a:off x="1024128" y="2286000"/>
            <a:ext cx="8018271" cy="4023360"/>
          </a:xfrm>
        </p:spPr>
        <p:txBody>
          <a:bodyPr>
            <a:normAutofit/>
          </a:bodyPr>
          <a:lstStyle/>
          <a:p>
            <a:pPr>
              <a:buFont typeface="Arial" panose="020B0604020202020204" pitchFamily="34" charset="0"/>
              <a:buChar char="•"/>
            </a:pPr>
            <a:r>
              <a:rPr lang="es-AR" sz="2000" dirty="0"/>
              <a:t> Autoridades oficiales de gobierno nacional, local y municipal</a:t>
            </a:r>
          </a:p>
          <a:p>
            <a:pPr>
              <a:buFont typeface="Arial" panose="020B0604020202020204" pitchFamily="34" charset="0"/>
              <a:buChar char="•"/>
            </a:pPr>
            <a:r>
              <a:rPr lang="es-AR" sz="2000" dirty="0"/>
              <a:t> Naciones Unidas. Convención Marco de las Naciones Unidas de Cambio Climático (CMNUCC), Organización de las Naciones Unidas para la Alimentación, Programa de las Naciones Unidas para el Desarrollo (PNUD), Programa de las Naciones Unidas para el Medio Ambiente (PNUMA)</a:t>
            </a:r>
          </a:p>
          <a:p>
            <a:pPr>
              <a:buFont typeface="Arial" panose="020B0604020202020204" pitchFamily="34" charset="0"/>
              <a:buChar char="•"/>
            </a:pPr>
            <a:r>
              <a:rPr lang="es-AR" sz="2000" dirty="0"/>
              <a:t> Sociedad civil. </a:t>
            </a:r>
            <a:r>
              <a:rPr lang="es-AR" sz="2000"/>
              <a:t>Climate Action Network (CAN), Greenpeace</a:t>
            </a:r>
            <a:r>
              <a:rPr lang="es-AR" sz="2000" dirty="0"/>
              <a:t>, World Wide Fund (WWF), Amigos de la Tierra, movimientos juveniles locales y organizaciones ambientales locales</a:t>
            </a:r>
          </a:p>
          <a:p>
            <a:pPr>
              <a:buFont typeface="Arial" panose="020B0604020202020204" pitchFamily="34" charset="0"/>
              <a:buChar char="•"/>
            </a:pPr>
            <a:r>
              <a:rPr lang="es-AR" sz="2000" dirty="0"/>
              <a:t> Científicos y especialistas. Panel Intergubernamental de Expertos sobre el Cambio Climático (IPCC), con especialistas en todo el mundo</a:t>
            </a:r>
          </a:p>
          <a:p>
            <a:pPr>
              <a:buFont typeface="Arial" panose="020B0604020202020204" pitchFamily="34" charset="0"/>
              <a:buChar char="•"/>
            </a:pPr>
            <a:r>
              <a:rPr lang="es-AR" sz="2000" dirty="0"/>
              <a:t> Comunidades y pueblos originarios</a:t>
            </a:r>
          </a:p>
          <a:p>
            <a:pPr>
              <a:buFont typeface="Arial" panose="020B0604020202020204" pitchFamily="34" charset="0"/>
              <a:buChar char="•"/>
            </a:pPr>
            <a:endParaRPr lang="es-AR" sz="2000" dirty="0"/>
          </a:p>
        </p:txBody>
      </p:sp>
      <p:sp>
        <p:nvSpPr>
          <p:cNvPr id="8" name="Rectangle 7">
            <a:extLst>
              <a:ext uri="{FF2B5EF4-FFF2-40B4-BE49-F238E27FC236}">
                <a16:creationId xmlns:a16="http://schemas.microsoft.com/office/drawing/2014/main" id="{77D7B666-D5E6-48CE-B26A-FB5E5C34AF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83348" y="325601"/>
            <a:ext cx="2286920" cy="390807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9">
            <a:extLst>
              <a:ext uri="{FF2B5EF4-FFF2-40B4-BE49-F238E27FC236}">
                <a16:creationId xmlns:a16="http://schemas.microsoft.com/office/drawing/2014/main" id="{F6EE670A-A41A-44AD-BC1C-2090365EB5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83348" y="4394539"/>
            <a:ext cx="2286920" cy="2029724"/>
          </a:xfrm>
          <a:prstGeom prst="rect">
            <a:avLst/>
          </a:prstGeom>
          <a:solidFill>
            <a:schemeClr val="tx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104008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00827D3-FC8B-D847-ACF8-55DA2E0A83FA}"/>
              </a:ext>
            </a:extLst>
          </p:cNvPr>
          <p:cNvSpPr>
            <a:spLocks noGrp="1"/>
          </p:cNvSpPr>
          <p:nvPr>
            <p:ph type="title"/>
          </p:nvPr>
        </p:nvSpPr>
        <p:spPr>
          <a:xfrm>
            <a:off x="1024129" y="585216"/>
            <a:ext cx="4431792" cy="1499616"/>
          </a:xfrm>
        </p:spPr>
        <p:txBody>
          <a:bodyPr>
            <a:normAutofit/>
          </a:bodyPr>
          <a:lstStyle/>
          <a:p>
            <a:r>
              <a:rPr lang="es-AR" dirty="0"/>
              <a:t>Redes de información</a:t>
            </a:r>
          </a:p>
        </p:txBody>
      </p:sp>
      <p:sp>
        <p:nvSpPr>
          <p:cNvPr id="10" name="Content Placeholder 9">
            <a:extLst>
              <a:ext uri="{FF2B5EF4-FFF2-40B4-BE49-F238E27FC236}">
                <a16:creationId xmlns:a16="http://schemas.microsoft.com/office/drawing/2014/main" id="{93B93189-7F4C-4DE1-B583-61D3ED587BFC}"/>
              </a:ext>
            </a:extLst>
          </p:cNvPr>
          <p:cNvSpPr>
            <a:spLocks noGrp="1"/>
          </p:cNvSpPr>
          <p:nvPr>
            <p:ph idx="1"/>
          </p:nvPr>
        </p:nvSpPr>
        <p:spPr>
          <a:xfrm>
            <a:off x="1024128" y="2286000"/>
            <a:ext cx="4429615" cy="3931920"/>
          </a:xfrm>
        </p:spPr>
        <p:txBody>
          <a:bodyPr>
            <a:normAutofit/>
          </a:bodyPr>
          <a:lstStyle/>
          <a:p>
            <a:pPr>
              <a:buFont typeface="Arial" panose="020B0604020202020204" pitchFamily="34" charset="0"/>
              <a:buChar char="•"/>
            </a:pPr>
            <a:r>
              <a:rPr lang="en-US" dirty="0"/>
              <a:t> </a:t>
            </a:r>
            <a:r>
              <a:rPr lang="en-US" dirty="0" err="1"/>
              <a:t>Iniciativa</a:t>
            </a:r>
            <a:r>
              <a:rPr lang="en-US" dirty="0"/>
              <a:t> para </a:t>
            </a:r>
            <a:r>
              <a:rPr lang="en-US" dirty="0" err="1"/>
              <a:t>identificar</a:t>
            </a:r>
            <a:r>
              <a:rPr lang="en-US" dirty="0"/>
              <a:t> </a:t>
            </a:r>
            <a:r>
              <a:rPr lang="en-US" dirty="0" err="1"/>
              <a:t>redes</a:t>
            </a:r>
            <a:r>
              <a:rPr lang="en-US" dirty="0"/>
              <a:t> de actors no </a:t>
            </a:r>
            <a:r>
              <a:rPr lang="en-US" dirty="0" err="1"/>
              <a:t>estatales</a:t>
            </a:r>
            <a:r>
              <a:rPr lang="en-US" dirty="0"/>
              <a:t> y </a:t>
            </a:r>
            <a:r>
              <a:rPr lang="en-US" dirty="0" err="1"/>
              <a:t>gobiernos</a:t>
            </a:r>
            <a:r>
              <a:rPr lang="en-US" dirty="0"/>
              <a:t> </a:t>
            </a:r>
            <a:r>
              <a:rPr lang="en-US" dirty="0" err="1"/>
              <a:t>subnacionales</a:t>
            </a:r>
            <a:r>
              <a:rPr lang="en-US" dirty="0"/>
              <a:t> </a:t>
            </a:r>
            <a:r>
              <a:rPr lang="en-US" dirty="0" err="1"/>
              <a:t>trabajando</a:t>
            </a:r>
            <a:r>
              <a:rPr lang="en-US" dirty="0"/>
              <a:t> </a:t>
            </a:r>
            <a:r>
              <a:rPr lang="en-US" dirty="0" err="1"/>
              <a:t>por</a:t>
            </a:r>
            <a:r>
              <a:rPr lang="en-US" dirty="0"/>
              <a:t> la </a:t>
            </a:r>
            <a:r>
              <a:rPr lang="en-US" dirty="0" err="1"/>
              <a:t>acción</a:t>
            </a:r>
            <a:r>
              <a:rPr lang="en-US" dirty="0"/>
              <a:t> </a:t>
            </a:r>
            <a:r>
              <a:rPr lang="en-US" dirty="0" err="1"/>
              <a:t>climática</a:t>
            </a:r>
            <a:endParaRPr lang="en-US" dirty="0"/>
          </a:p>
          <a:p>
            <a:pPr>
              <a:buFont typeface="Arial" panose="020B0604020202020204" pitchFamily="34" charset="0"/>
              <a:buChar char="•"/>
            </a:pPr>
            <a:r>
              <a:rPr lang="en-US" dirty="0"/>
              <a:t> </a:t>
            </a:r>
            <a:r>
              <a:rPr lang="es-AR" dirty="0">
                <a:hlinkClick r:id="rId2"/>
              </a:rPr>
              <a:t>https://actionlac.net/accionando-redes/</a:t>
            </a:r>
            <a:endParaRPr lang="es-AR" dirty="0"/>
          </a:p>
          <a:p>
            <a:pPr>
              <a:buFont typeface="Arial" panose="020B0604020202020204" pitchFamily="34" charset="0"/>
              <a:buChar char="•"/>
            </a:pPr>
            <a:r>
              <a:rPr lang="es-AR" dirty="0"/>
              <a:t> Red Uruguaya de ONGs ambientalistas, Red Clivia, Plataforma Climática Latinoamericana y Academia B, entre muchas otras</a:t>
            </a:r>
            <a:endParaRPr lang="en-US" dirty="0"/>
          </a:p>
        </p:txBody>
      </p:sp>
      <p:pic>
        <p:nvPicPr>
          <p:cNvPr id="8" name="Marcador de contenido 4">
            <a:extLst>
              <a:ext uri="{FF2B5EF4-FFF2-40B4-BE49-F238E27FC236}">
                <a16:creationId xmlns:a16="http://schemas.microsoft.com/office/drawing/2014/main" id="{4AE96890-689F-1740-A1C0-DDC684ACFA35}"/>
              </a:ext>
            </a:extLst>
          </p:cNvPr>
          <p:cNvPicPr>
            <a:picLocks noChangeAspect="1"/>
          </p:cNvPicPr>
          <p:nvPr/>
        </p:nvPicPr>
        <p:blipFill>
          <a:blip r:embed="rId3"/>
          <a:stretch>
            <a:fillRect/>
          </a:stretch>
        </p:blipFill>
        <p:spPr>
          <a:xfrm>
            <a:off x="6096000" y="2286000"/>
            <a:ext cx="5887045" cy="3311462"/>
          </a:xfrm>
          <a:prstGeom prst="rect">
            <a:avLst/>
          </a:prstGeom>
        </p:spPr>
      </p:pic>
    </p:spTree>
    <p:extLst>
      <p:ext uri="{BB962C8B-B14F-4D97-AF65-F5344CB8AC3E}">
        <p14:creationId xmlns:p14="http://schemas.microsoft.com/office/powerpoint/2010/main" val="377754936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9B388BD-F49C-224D-994C-865FB5B10951}"/>
              </a:ext>
            </a:extLst>
          </p:cNvPr>
          <p:cNvSpPr>
            <a:spLocks noGrp="1"/>
          </p:cNvSpPr>
          <p:nvPr>
            <p:ph type="title"/>
          </p:nvPr>
        </p:nvSpPr>
        <p:spPr>
          <a:xfrm>
            <a:off x="457200" y="4960138"/>
            <a:ext cx="7772400" cy="1463040"/>
          </a:xfrm>
        </p:spPr>
        <p:txBody>
          <a:bodyPr>
            <a:normAutofit fontScale="90000"/>
          </a:bodyPr>
          <a:lstStyle/>
          <a:p>
            <a:r>
              <a:rPr lang="es-AR" dirty="0"/>
              <a:t>La conferencia de las partes (COP), el gran evento por el clima</a:t>
            </a:r>
          </a:p>
        </p:txBody>
      </p:sp>
      <p:pic>
        <p:nvPicPr>
          <p:cNvPr id="6" name="Marcador de posición de imagen 5" descr="Imagen que contiene persona&#10;&#10;Descripción generada automáticamente">
            <a:extLst>
              <a:ext uri="{FF2B5EF4-FFF2-40B4-BE49-F238E27FC236}">
                <a16:creationId xmlns:a16="http://schemas.microsoft.com/office/drawing/2014/main" id="{51304172-8C0D-DB4E-9DDB-6996FD25F80E}"/>
              </a:ext>
            </a:extLst>
          </p:cNvPr>
          <p:cNvPicPr>
            <a:picLocks noGrp="1" noChangeAspect="1"/>
          </p:cNvPicPr>
          <p:nvPr>
            <p:ph type="pic" idx="1"/>
          </p:nvPr>
        </p:nvPicPr>
        <p:blipFill>
          <a:blip r:embed="rId2"/>
          <a:srcRect t="18441" b="18441"/>
          <a:stretch>
            <a:fillRect/>
          </a:stretch>
        </p:blipFill>
        <p:spPr>
          <a:xfrm>
            <a:off x="0" y="-1"/>
            <a:ext cx="12188952" cy="4572000"/>
          </a:xfrm>
        </p:spPr>
      </p:pic>
      <p:sp>
        <p:nvSpPr>
          <p:cNvPr id="4" name="Marcador de texto 3">
            <a:extLst>
              <a:ext uri="{FF2B5EF4-FFF2-40B4-BE49-F238E27FC236}">
                <a16:creationId xmlns:a16="http://schemas.microsoft.com/office/drawing/2014/main" id="{DD1A3B02-08B8-3444-AB3E-F1C7D4DA523F}"/>
              </a:ext>
            </a:extLst>
          </p:cNvPr>
          <p:cNvSpPr>
            <a:spLocks noGrp="1"/>
          </p:cNvSpPr>
          <p:nvPr>
            <p:ph type="body" sz="half" idx="2"/>
          </p:nvPr>
        </p:nvSpPr>
        <p:spPr>
          <a:xfrm>
            <a:off x="8610600" y="4960138"/>
            <a:ext cx="3200400" cy="1463040"/>
          </a:xfrm>
        </p:spPr>
        <p:txBody>
          <a:bodyPr>
            <a:normAutofit/>
          </a:bodyPr>
          <a:lstStyle/>
          <a:p>
            <a:pPr algn="ctr"/>
            <a:r>
              <a:rPr lang="es-AR" sz="2000" dirty="0"/>
              <a:t>Una vez por año, se reúnen en la COP todas las partes involucradas en las negociaciones climáticas</a:t>
            </a:r>
          </a:p>
        </p:txBody>
      </p:sp>
    </p:spTree>
    <p:extLst>
      <p:ext uri="{BB962C8B-B14F-4D97-AF65-F5344CB8AC3E}">
        <p14:creationId xmlns:p14="http://schemas.microsoft.com/office/powerpoint/2010/main" val="291808116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15F1CC53-719A-4763-BF30-5E25A63CEF3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27B7C6F6-4579-4D42-9857-ED1B2EE07B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7" y="4382347"/>
            <a:ext cx="5688020" cy="2153919"/>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42636574-6B88-3B49-AE22-FA673C85F2CE}"/>
              </a:ext>
            </a:extLst>
          </p:cNvPr>
          <p:cNvSpPr>
            <a:spLocks noGrp="1"/>
          </p:cNvSpPr>
          <p:nvPr>
            <p:ph type="title"/>
          </p:nvPr>
        </p:nvSpPr>
        <p:spPr>
          <a:xfrm>
            <a:off x="573024" y="4608575"/>
            <a:ext cx="5242560" cy="1765715"/>
          </a:xfrm>
        </p:spPr>
        <p:txBody>
          <a:bodyPr vert="horz" lIns="91440" tIns="45720" rIns="91440" bIns="45720" rtlCol="0" anchor="ctr">
            <a:normAutofit/>
          </a:bodyPr>
          <a:lstStyle/>
          <a:p>
            <a:pPr algn="r"/>
            <a:r>
              <a:rPr lang="en-US" sz="4400">
                <a:solidFill>
                  <a:srgbClr val="FFFFFF"/>
                </a:solidFill>
              </a:rPr>
              <a:t>¿Cómo cubrir una cop de cambio climático?</a:t>
            </a:r>
          </a:p>
        </p:txBody>
      </p:sp>
      <p:pic>
        <p:nvPicPr>
          <p:cNvPr id="6" name="Marcador de contenido 5" descr="Imagen que contiene persona, personas, multitud&#10;&#10;Descripción generada automáticamente">
            <a:extLst>
              <a:ext uri="{FF2B5EF4-FFF2-40B4-BE49-F238E27FC236}">
                <a16:creationId xmlns:a16="http://schemas.microsoft.com/office/drawing/2014/main" id="{F6C659C4-AD1F-ED42-AF95-121B6F4445F3}"/>
              </a:ext>
            </a:extLst>
          </p:cNvPr>
          <p:cNvPicPr>
            <a:picLocks noGrp="1" noChangeAspect="1"/>
          </p:cNvPicPr>
          <p:nvPr>
            <p:ph sz="half" idx="2"/>
          </p:nvPr>
        </p:nvPicPr>
        <p:blipFill rotWithShape="1">
          <a:blip r:embed="rId2"/>
          <a:srcRect r="3008" b="2"/>
          <a:stretch/>
        </p:blipFill>
        <p:spPr>
          <a:xfrm>
            <a:off x="327547" y="321733"/>
            <a:ext cx="5688020" cy="3899748"/>
          </a:xfrm>
          <a:prstGeom prst="rect">
            <a:avLst/>
          </a:prstGeom>
        </p:spPr>
      </p:pic>
      <p:sp>
        <p:nvSpPr>
          <p:cNvPr id="15" name="Rectangle 14">
            <a:extLst>
              <a:ext uri="{FF2B5EF4-FFF2-40B4-BE49-F238E27FC236}">
                <a16:creationId xmlns:a16="http://schemas.microsoft.com/office/drawing/2014/main" id="{7E6D8249-E901-4E71-B15A-A7F5D7F7B0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76434" y="321732"/>
            <a:ext cx="5693835" cy="6214534"/>
          </a:xfrm>
          <a:prstGeom prst="rect">
            <a:avLst/>
          </a:prstGeom>
          <a:solidFill>
            <a:srgbClr val="522D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Marcador de contenido 2">
            <a:extLst>
              <a:ext uri="{FF2B5EF4-FFF2-40B4-BE49-F238E27FC236}">
                <a16:creationId xmlns:a16="http://schemas.microsoft.com/office/drawing/2014/main" id="{19D65481-7479-F54E-BE6F-FF311B11D5A0}"/>
              </a:ext>
            </a:extLst>
          </p:cNvPr>
          <p:cNvSpPr>
            <a:spLocks noGrp="1"/>
          </p:cNvSpPr>
          <p:nvPr>
            <p:ph sz="half" idx="1"/>
          </p:nvPr>
        </p:nvSpPr>
        <p:spPr>
          <a:xfrm>
            <a:off x="6661065" y="974874"/>
            <a:ext cx="4724573" cy="5399415"/>
          </a:xfrm>
        </p:spPr>
        <p:txBody>
          <a:bodyPr vert="horz" lIns="45720" tIns="45720" rIns="45720" bIns="45720" rtlCol="0" anchor="ctr">
            <a:normAutofit/>
          </a:bodyPr>
          <a:lstStyle/>
          <a:p>
            <a:pPr>
              <a:buFont typeface="Arial" panose="020B0604020202020204" pitchFamily="34" charset="0"/>
              <a:buChar char="•"/>
            </a:pPr>
            <a:r>
              <a:rPr lang="en-US" dirty="0">
                <a:solidFill>
                  <a:srgbClr val="FFFFFF"/>
                </a:solidFill>
              </a:rPr>
              <a:t>La COP </a:t>
            </a:r>
            <a:r>
              <a:rPr lang="en-US" dirty="0" err="1">
                <a:solidFill>
                  <a:srgbClr val="FFFFFF"/>
                </a:solidFill>
              </a:rPr>
              <a:t>es</a:t>
            </a:r>
            <a:r>
              <a:rPr lang="en-US" dirty="0">
                <a:solidFill>
                  <a:srgbClr val="FFFFFF"/>
                </a:solidFill>
              </a:rPr>
              <a:t> el </a:t>
            </a:r>
            <a:r>
              <a:rPr lang="en-US" dirty="0" err="1">
                <a:solidFill>
                  <a:srgbClr val="FFFFFF"/>
                </a:solidFill>
              </a:rPr>
              <a:t>evento</a:t>
            </a:r>
            <a:r>
              <a:rPr lang="en-US" dirty="0">
                <a:solidFill>
                  <a:srgbClr val="FFFFFF"/>
                </a:solidFill>
              </a:rPr>
              <a:t> </a:t>
            </a:r>
            <a:r>
              <a:rPr lang="en-US" dirty="0" err="1">
                <a:solidFill>
                  <a:srgbClr val="FFFFFF"/>
                </a:solidFill>
              </a:rPr>
              <a:t>más</a:t>
            </a:r>
            <a:r>
              <a:rPr lang="en-US" dirty="0">
                <a:solidFill>
                  <a:srgbClr val="FFFFFF"/>
                </a:solidFill>
              </a:rPr>
              <a:t> </a:t>
            </a:r>
            <a:r>
              <a:rPr lang="en-US" dirty="0" err="1">
                <a:solidFill>
                  <a:srgbClr val="FFFFFF"/>
                </a:solidFill>
              </a:rPr>
              <a:t>importante</a:t>
            </a:r>
            <a:r>
              <a:rPr lang="en-US" dirty="0">
                <a:solidFill>
                  <a:srgbClr val="FFFFFF"/>
                </a:solidFill>
              </a:rPr>
              <a:t> a </a:t>
            </a:r>
            <a:r>
              <a:rPr lang="en-US" dirty="0" err="1">
                <a:solidFill>
                  <a:srgbClr val="FFFFFF"/>
                </a:solidFill>
              </a:rPr>
              <a:t>cubrir</a:t>
            </a:r>
            <a:r>
              <a:rPr lang="en-US" dirty="0">
                <a:solidFill>
                  <a:srgbClr val="FFFFFF"/>
                </a:solidFill>
              </a:rPr>
              <a:t> </a:t>
            </a:r>
            <a:r>
              <a:rPr lang="en-US" dirty="0" err="1">
                <a:solidFill>
                  <a:srgbClr val="FFFFFF"/>
                </a:solidFill>
              </a:rPr>
              <a:t>como</a:t>
            </a:r>
            <a:r>
              <a:rPr lang="en-US" dirty="0">
                <a:solidFill>
                  <a:srgbClr val="FFFFFF"/>
                </a:solidFill>
              </a:rPr>
              <a:t> </a:t>
            </a:r>
            <a:r>
              <a:rPr lang="en-US" dirty="0" err="1">
                <a:solidFill>
                  <a:srgbClr val="FFFFFF"/>
                </a:solidFill>
              </a:rPr>
              <a:t>periodista</a:t>
            </a:r>
            <a:r>
              <a:rPr lang="en-US" dirty="0">
                <a:solidFill>
                  <a:srgbClr val="FFFFFF"/>
                </a:solidFill>
              </a:rPr>
              <a:t> </a:t>
            </a:r>
            <a:r>
              <a:rPr lang="en-US" dirty="0" err="1">
                <a:solidFill>
                  <a:srgbClr val="FFFFFF"/>
                </a:solidFill>
              </a:rPr>
              <a:t>especializado</a:t>
            </a:r>
            <a:r>
              <a:rPr lang="en-US" dirty="0">
                <a:solidFill>
                  <a:srgbClr val="FFFFFF"/>
                </a:solidFill>
              </a:rPr>
              <a:t> </a:t>
            </a:r>
            <a:r>
              <a:rPr lang="en-US" dirty="0" err="1">
                <a:solidFill>
                  <a:srgbClr val="FFFFFF"/>
                </a:solidFill>
              </a:rPr>
              <a:t>en</a:t>
            </a:r>
            <a:r>
              <a:rPr lang="en-US" dirty="0">
                <a:solidFill>
                  <a:srgbClr val="FFFFFF"/>
                </a:solidFill>
              </a:rPr>
              <a:t> </a:t>
            </a:r>
            <a:r>
              <a:rPr lang="en-US" dirty="0" err="1">
                <a:solidFill>
                  <a:srgbClr val="FFFFFF"/>
                </a:solidFill>
              </a:rPr>
              <a:t>cambio</a:t>
            </a:r>
            <a:r>
              <a:rPr lang="en-US" dirty="0">
                <a:solidFill>
                  <a:srgbClr val="FFFFFF"/>
                </a:solidFill>
              </a:rPr>
              <a:t> </a:t>
            </a:r>
            <a:r>
              <a:rPr lang="en-US" dirty="0" err="1">
                <a:solidFill>
                  <a:srgbClr val="FFFFFF"/>
                </a:solidFill>
              </a:rPr>
              <a:t>climático</a:t>
            </a:r>
            <a:r>
              <a:rPr lang="en-US" dirty="0">
                <a:solidFill>
                  <a:srgbClr val="FFFFFF"/>
                </a:solidFill>
              </a:rPr>
              <a:t>. </a:t>
            </a:r>
            <a:r>
              <a:rPr lang="en-US" dirty="0" err="1">
                <a:solidFill>
                  <a:srgbClr val="FFFFFF"/>
                </a:solidFill>
              </a:rPr>
              <a:t>Participan</a:t>
            </a:r>
            <a:r>
              <a:rPr lang="en-US" dirty="0">
                <a:solidFill>
                  <a:srgbClr val="FFFFFF"/>
                </a:solidFill>
              </a:rPr>
              <a:t> </a:t>
            </a:r>
            <a:r>
              <a:rPr lang="en-US" dirty="0" err="1">
                <a:solidFill>
                  <a:srgbClr val="FFFFFF"/>
                </a:solidFill>
              </a:rPr>
              <a:t>alrededor</a:t>
            </a:r>
            <a:r>
              <a:rPr lang="en-US" dirty="0">
                <a:solidFill>
                  <a:srgbClr val="FFFFFF"/>
                </a:solidFill>
              </a:rPr>
              <a:t> de 30.000 personas, de las </a:t>
            </a:r>
            <a:r>
              <a:rPr lang="en-US" dirty="0" err="1">
                <a:solidFill>
                  <a:srgbClr val="FFFFFF"/>
                </a:solidFill>
              </a:rPr>
              <a:t>cuales</a:t>
            </a:r>
            <a:r>
              <a:rPr lang="en-US" dirty="0">
                <a:solidFill>
                  <a:srgbClr val="FFFFFF"/>
                </a:solidFill>
              </a:rPr>
              <a:t> hay 3.000 </a:t>
            </a:r>
            <a:r>
              <a:rPr lang="en-US" dirty="0" err="1">
                <a:solidFill>
                  <a:srgbClr val="FFFFFF"/>
                </a:solidFill>
              </a:rPr>
              <a:t>periodistas</a:t>
            </a:r>
            <a:endParaRPr lang="en-US" dirty="0">
              <a:solidFill>
                <a:srgbClr val="FFFFFF"/>
              </a:solidFill>
            </a:endParaRPr>
          </a:p>
          <a:p>
            <a:pPr>
              <a:buFont typeface="Arial" panose="020B0604020202020204" pitchFamily="34" charset="0"/>
              <a:buChar char="•"/>
            </a:pPr>
            <a:r>
              <a:rPr lang="en-US" dirty="0">
                <a:solidFill>
                  <a:srgbClr val="FFFFFF"/>
                </a:solidFill>
              </a:rPr>
              <a:t>Son dos </a:t>
            </a:r>
            <a:r>
              <a:rPr lang="en-US" dirty="0" err="1">
                <a:solidFill>
                  <a:srgbClr val="FFFFFF"/>
                </a:solidFill>
              </a:rPr>
              <a:t>semanas</a:t>
            </a:r>
            <a:r>
              <a:rPr lang="en-US" dirty="0">
                <a:solidFill>
                  <a:srgbClr val="FFFFFF"/>
                </a:solidFill>
              </a:rPr>
              <a:t> </a:t>
            </a:r>
            <a:r>
              <a:rPr lang="en-US" dirty="0" err="1">
                <a:solidFill>
                  <a:srgbClr val="FFFFFF"/>
                </a:solidFill>
              </a:rPr>
              <a:t>completas</a:t>
            </a:r>
            <a:r>
              <a:rPr lang="en-US" dirty="0">
                <a:solidFill>
                  <a:srgbClr val="FFFFFF"/>
                </a:solidFill>
              </a:rPr>
              <a:t> de </a:t>
            </a:r>
            <a:r>
              <a:rPr lang="en-US" dirty="0" err="1">
                <a:solidFill>
                  <a:srgbClr val="FFFFFF"/>
                </a:solidFill>
              </a:rPr>
              <a:t>negociaciones</a:t>
            </a:r>
            <a:r>
              <a:rPr lang="en-US" dirty="0">
                <a:solidFill>
                  <a:srgbClr val="FFFFFF"/>
                </a:solidFill>
              </a:rPr>
              <a:t> entre </a:t>
            </a:r>
            <a:r>
              <a:rPr lang="en-US" dirty="0" err="1">
                <a:solidFill>
                  <a:srgbClr val="FFFFFF"/>
                </a:solidFill>
              </a:rPr>
              <a:t>países</a:t>
            </a:r>
            <a:r>
              <a:rPr lang="en-US" dirty="0">
                <a:solidFill>
                  <a:srgbClr val="FFFFFF"/>
                </a:solidFill>
              </a:rPr>
              <a:t>, </a:t>
            </a:r>
            <a:r>
              <a:rPr lang="en-US" dirty="0" err="1">
                <a:solidFill>
                  <a:srgbClr val="FFFFFF"/>
                </a:solidFill>
              </a:rPr>
              <a:t>conferencias</a:t>
            </a:r>
            <a:r>
              <a:rPr lang="en-US" dirty="0">
                <a:solidFill>
                  <a:srgbClr val="FFFFFF"/>
                </a:solidFill>
              </a:rPr>
              <a:t> de </a:t>
            </a:r>
            <a:r>
              <a:rPr lang="en-US" dirty="0" err="1">
                <a:solidFill>
                  <a:srgbClr val="FFFFFF"/>
                </a:solidFill>
              </a:rPr>
              <a:t>prensa</a:t>
            </a:r>
            <a:r>
              <a:rPr lang="en-US" dirty="0">
                <a:solidFill>
                  <a:srgbClr val="FFFFFF"/>
                </a:solidFill>
              </a:rPr>
              <a:t>, </a:t>
            </a:r>
            <a:r>
              <a:rPr lang="en-US" dirty="0" err="1">
                <a:solidFill>
                  <a:srgbClr val="FFFFFF"/>
                </a:solidFill>
              </a:rPr>
              <a:t>eventos</a:t>
            </a:r>
            <a:r>
              <a:rPr lang="en-US" dirty="0">
                <a:solidFill>
                  <a:srgbClr val="FFFFFF"/>
                </a:solidFill>
              </a:rPr>
              <a:t> </a:t>
            </a:r>
            <a:r>
              <a:rPr lang="en-US" dirty="0" err="1">
                <a:solidFill>
                  <a:srgbClr val="FFFFFF"/>
                </a:solidFill>
              </a:rPr>
              <a:t>paralelos</a:t>
            </a:r>
            <a:r>
              <a:rPr lang="en-US" dirty="0">
                <a:solidFill>
                  <a:srgbClr val="FFFFFF"/>
                </a:solidFill>
              </a:rPr>
              <a:t> y reunions. </a:t>
            </a:r>
            <a:r>
              <a:rPr lang="en-US" dirty="0" err="1">
                <a:solidFill>
                  <a:srgbClr val="FFFFFF"/>
                </a:solidFill>
              </a:rPr>
              <a:t>Todo</a:t>
            </a:r>
            <a:r>
              <a:rPr lang="en-US" dirty="0">
                <a:solidFill>
                  <a:srgbClr val="FFFFFF"/>
                </a:solidFill>
              </a:rPr>
              <a:t> al </a:t>
            </a:r>
            <a:r>
              <a:rPr lang="en-US" dirty="0" err="1">
                <a:solidFill>
                  <a:srgbClr val="FFFFFF"/>
                </a:solidFill>
              </a:rPr>
              <a:t>mismo</a:t>
            </a:r>
            <a:r>
              <a:rPr lang="en-US" dirty="0">
                <a:solidFill>
                  <a:srgbClr val="FFFFFF"/>
                </a:solidFill>
              </a:rPr>
              <a:t> </a:t>
            </a:r>
            <a:r>
              <a:rPr lang="en-US" dirty="0" err="1">
                <a:solidFill>
                  <a:srgbClr val="FFFFFF"/>
                </a:solidFill>
              </a:rPr>
              <a:t>momento</a:t>
            </a:r>
            <a:r>
              <a:rPr lang="en-US" dirty="0">
                <a:solidFill>
                  <a:srgbClr val="FFFFFF"/>
                </a:solidFill>
              </a:rPr>
              <a:t> y </a:t>
            </a:r>
            <a:r>
              <a:rPr lang="en-US" dirty="0" err="1">
                <a:solidFill>
                  <a:srgbClr val="FFFFFF"/>
                </a:solidFill>
              </a:rPr>
              <a:t>en</a:t>
            </a:r>
            <a:r>
              <a:rPr lang="en-US" dirty="0">
                <a:solidFill>
                  <a:srgbClr val="FFFFFF"/>
                </a:solidFill>
              </a:rPr>
              <a:t> el </a:t>
            </a:r>
            <a:r>
              <a:rPr lang="en-US" dirty="0" err="1">
                <a:solidFill>
                  <a:srgbClr val="FFFFFF"/>
                </a:solidFill>
              </a:rPr>
              <a:t>mismo</a:t>
            </a:r>
            <a:r>
              <a:rPr lang="en-US" dirty="0">
                <a:solidFill>
                  <a:srgbClr val="FFFFFF"/>
                </a:solidFill>
              </a:rPr>
              <a:t> </a:t>
            </a:r>
            <a:r>
              <a:rPr lang="en-US" dirty="0" err="1">
                <a:solidFill>
                  <a:srgbClr val="FFFFFF"/>
                </a:solidFill>
              </a:rPr>
              <a:t>lugar</a:t>
            </a:r>
            <a:endParaRPr lang="en-US" dirty="0">
              <a:solidFill>
                <a:srgbClr val="FFFFFF"/>
              </a:solidFill>
            </a:endParaRPr>
          </a:p>
          <a:p>
            <a:pPr>
              <a:buFont typeface="Arial" panose="020B0604020202020204" pitchFamily="34" charset="0"/>
              <a:buChar char="•"/>
            </a:pPr>
            <a:r>
              <a:rPr lang="en-US" dirty="0">
                <a:solidFill>
                  <a:srgbClr val="FFFFFF"/>
                </a:solidFill>
              </a:rPr>
              <a:t>Este </a:t>
            </a:r>
            <a:r>
              <a:rPr lang="en-US" dirty="0" err="1">
                <a:solidFill>
                  <a:srgbClr val="FFFFFF"/>
                </a:solidFill>
              </a:rPr>
              <a:t>año</a:t>
            </a:r>
            <a:r>
              <a:rPr lang="en-US" dirty="0">
                <a:solidFill>
                  <a:srgbClr val="FFFFFF"/>
                </a:solidFill>
              </a:rPr>
              <a:t>, la COP </a:t>
            </a:r>
            <a:r>
              <a:rPr lang="en-US" dirty="0" err="1">
                <a:solidFill>
                  <a:srgbClr val="FFFFFF"/>
                </a:solidFill>
              </a:rPr>
              <a:t>será</a:t>
            </a:r>
            <a:r>
              <a:rPr lang="en-US" dirty="0">
                <a:solidFill>
                  <a:srgbClr val="FFFFFF"/>
                </a:solidFill>
              </a:rPr>
              <a:t> </a:t>
            </a:r>
            <a:r>
              <a:rPr lang="en-US" dirty="0" err="1">
                <a:solidFill>
                  <a:srgbClr val="FFFFFF"/>
                </a:solidFill>
              </a:rPr>
              <a:t>en</a:t>
            </a:r>
            <a:r>
              <a:rPr lang="en-US" dirty="0">
                <a:solidFill>
                  <a:srgbClr val="FFFFFF"/>
                </a:solidFill>
              </a:rPr>
              <a:t> América Latina, </a:t>
            </a:r>
            <a:r>
              <a:rPr lang="en-US" dirty="0" err="1">
                <a:solidFill>
                  <a:srgbClr val="FFFFFF"/>
                </a:solidFill>
              </a:rPr>
              <a:t>especificamente</a:t>
            </a:r>
            <a:r>
              <a:rPr lang="en-US" dirty="0">
                <a:solidFill>
                  <a:srgbClr val="FFFFFF"/>
                </a:solidFill>
              </a:rPr>
              <a:t> </a:t>
            </a:r>
            <a:r>
              <a:rPr lang="en-US" dirty="0" err="1">
                <a:solidFill>
                  <a:srgbClr val="FFFFFF"/>
                </a:solidFill>
              </a:rPr>
              <a:t>en</a:t>
            </a:r>
            <a:r>
              <a:rPr lang="en-US" dirty="0">
                <a:solidFill>
                  <a:srgbClr val="FFFFFF"/>
                </a:solidFill>
              </a:rPr>
              <a:t> Santiago de Chile, del 2 al 13 de </a:t>
            </a:r>
            <a:r>
              <a:rPr lang="en-US" dirty="0" err="1">
                <a:solidFill>
                  <a:srgbClr val="FFFFFF"/>
                </a:solidFill>
              </a:rPr>
              <a:t>diciembre</a:t>
            </a:r>
            <a:r>
              <a:rPr lang="en-US" dirty="0">
                <a:solidFill>
                  <a:srgbClr val="FFFFFF"/>
                </a:solidFill>
              </a:rPr>
              <a:t>. La </a:t>
            </a:r>
            <a:r>
              <a:rPr lang="en-US" dirty="0" err="1">
                <a:solidFill>
                  <a:srgbClr val="FFFFFF"/>
                </a:solidFill>
              </a:rPr>
              <a:t>inscripción</a:t>
            </a:r>
            <a:r>
              <a:rPr lang="en-US" dirty="0">
                <a:solidFill>
                  <a:srgbClr val="FFFFFF"/>
                </a:solidFill>
              </a:rPr>
              <a:t> de </a:t>
            </a:r>
            <a:r>
              <a:rPr lang="en-US" dirty="0" err="1">
                <a:solidFill>
                  <a:srgbClr val="FFFFFF"/>
                </a:solidFill>
              </a:rPr>
              <a:t>prensa</a:t>
            </a:r>
            <a:r>
              <a:rPr lang="en-US" dirty="0">
                <a:solidFill>
                  <a:srgbClr val="FFFFFF"/>
                </a:solidFill>
              </a:rPr>
              <a:t> </a:t>
            </a:r>
            <a:r>
              <a:rPr lang="en-US" dirty="0" err="1">
                <a:solidFill>
                  <a:srgbClr val="FFFFFF"/>
                </a:solidFill>
              </a:rPr>
              <a:t>abrirá</a:t>
            </a:r>
            <a:r>
              <a:rPr lang="en-US" dirty="0">
                <a:solidFill>
                  <a:srgbClr val="FFFFFF"/>
                </a:solidFill>
              </a:rPr>
              <a:t> </a:t>
            </a:r>
            <a:r>
              <a:rPr lang="en-US" dirty="0" err="1">
                <a:solidFill>
                  <a:srgbClr val="FFFFFF"/>
                </a:solidFill>
              </a:rPr>
              <a:t>en</a:t>
            </a:r>
            <a:r>
              <a:rPr lang="en-US" dirty="0">
                <a:solidFill>
                  <a:srgbClr val="FFFFFF"/>
                </a:solidFill>
              </a:rPr>
              <a:t> </a:t>
            </a:r>
            <a:r>
              <a:rPr lang="en-US" dirty="0" err="1">
                <a:solidFill>
                  <a:srgbClr val="FFFFFF"/>
                </a:solidFill>
              </a:rPr>
              <a:t>unos</a:t>
            </a:r>
            <a:r>
              <a:rPr lang="en-US" dirty="0">
                <a:solidFill>
                  <a:srgbClr val="FFFFFF"/>
                </a:solidFill>
              </a:rPr>
              <a:t> </a:t>
            </a:r>
            <a:r>
              <a:rPr lang="en-US" dirty="0" err="1">
                <a:solidFill>
                  <a:srgbClr val="FFFFFF"/>
                </a:solidFill>
              </a:rPr>
              <a:t>meses</a:t>
            </a:r>
            <a:endParaRPr lang="en-US" dirty="0">
              <a:solidFill>
                <a:srgbClr val="FFFFFF"/>
              </a:solidFill>
            </a:endParaRPr>
          </a:p>
        </p:txBody>
      </p:sp>
    </p:spTree>
    <p:extLst>
      <p:ext uri="{BB962C8B-B14F-4D97-AF65-F5344CB8AC3E}">
        <p14:creationId xmlns:p14="http://schemas.microsoft.com/office/powerpoint/2010/main" val="332168963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20" name="Straight Connector 19">
            <a:extLst>
              <a:ext uri="{FF2B5EF4-FFF2-40B4-BE49-F238E27FC236}">
                <a16:creationId xmlns:a16="http://schemas.microsoft.com/office/drawing/2014/main" id="{15F1CC53-719A-4763-BF30-5E25A63CEF3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27B7C6F6-4579-4D42-9857-ED1B2EE07B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7" y="4382347"/>
            <a:ext cx="5688020" cy="2153919"/>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42636574-6B88-3B49-AE22-FA673C85F2CE}"/>
              </a:ext>
            </a:extLst>
          </p:cNvPr>
          <p:cNvSpPr>
            <a:spLocks noGrp="1"/>
          </p:cNvSpPr>
          <p:nvPr>
            <p:ph type="title"/>
          </p:nvPr>
        </p:nvSpPr>
        <p:spPr>
          <a:xfrm>
            <a:off x="573024" y="4608575"/>
            <a:ext cx="5242560" cy="1765715"/>
          </a:xfrm>
        </p:spPr>
        <p:txBody>
          <a:bodyPr vert="horz" lIns="91440" tIns="45720" rIns="91440" bIns="45720" rtlCol="0" anchor="ctr">
            <a:normAutofit/>
          </a:bodyPr>
          <a:lstStyle/>
          <a:p>
            <a:pPr algn="r"/>
            <a:r>
              <a:rPr lang="en-US" sz="4400">
                <a:solidFill>
                  <a:srgbClr val="FFFFFF"/>
                </a:solidFill>
              </a:rPr>
              <a:t>¿Cómo cubrir una cop de cambio climático?</a:t>
            </a:r>
          </a:p>
        </p:txBody>
      </p:sp>
      <p:pic>
        <p:nvPicPr>
          <p:cNvPr id="8" name="Marcador de contenido 7" descr="Imagen que contiene pared, interior, cielo, mesa&#10;&#10;Descripción generada automáticamente">
            <a:extLst>
              <a:ext uri="{FF2B5EF4-FFF2-40B4-BE49-F238E27FC236}">
                <a16:creationId xmlns:a16="http://schemas.microsoft.com/office/drawing/2014/main" id="{83CBA219-D844-B24A-97E9-845C312E8A24}"/>
              </a:ext>
            </a:extLst>
          </p:cNvPr>
          <p:cNvPicPr>
            <a:picLocks noGrp="1" noChangeAspect="1"/>
          </p:cNvPicPr>
          <p:nvPr>
            <p:ph sz="half" idx="2"/>
          </p:nvPr>
        </p:nvPicPr>
        <p:blipFill rotWithShape="1">
          <a:blip r:embed="rId2"/>
          <a:srcRect t="8586"/>
          <a:stretch/>
        </p:blipFill>
        <p:spPr>
          <a:xfrm>
            <a:off x="327547" y="321733"/>
            <a:ext cx="5688020" cy="3899748"/>
          </a:xfrm>
          <a:prstGeom prst="rect">
            <a:avLst/>
          </a:prstGeom>
        </p:spPr>
      </p:pic>
      <p:sp>
        <p:nvSpPr>
          <p:cNvPr id="24" name="Rectangle 23">
            <a:extLst>
              <a:ext uri="{FF2B5EF4-FFF2-40B4-BE49-F238E27FC236}">
                <a16:creationId xmlns:a16="http://schemas.microsoft.com/office/drawing/2014/main" id="{7E6D8249-E901-4E71-B15A-A7F5D7F7B0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76434" y="321732"/>
            <a:ext cx="5693835" cy="6214534"/>
          </a:xfrm>
          <a:prstGeom prst="rect">
            <a:avLst/>
          </a:prstGeom>
          <a:solidFill>
            <a:srgbClr val="5E8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Marcador de contenido 2">
            <a:extLst>
              <a:ext uri="{FF2B5EF4-FFF2-40B4-BE49-F238E27FC236}">
                <a16:creationId xmlns:a16="http://schemas.microsoft.com/office/drawing/2014/main" id="{19D65481-7479-F54E-BE6F-FF311B11D5A0}"/>
              </a:ext>
            </a:extLst>
          </p:cNvPr>
          <p:cNvSpPr>
            <a:spLocks noGrp="1"/>
          </p:cNvSpPr>
          <p:nvPr>
            <p:ph sz="half" idx="1"/>
          </p:nvPr>
        </p:nvSpPr>
        <p:spPr>
          <a:xfrm>
            <a:off x="6661065" y="974875"/>
            <a:ext cx="4724573" cy="4852362"/>
          </a:xfrm>
        </p:spPr>
        <p:txBody>
          <a:bodyPr vert="horz" lIns="45720" tIns="45720" rIns="45720" bIns="45720" rtlCol="0" anchor="ctr">
            <a:normAutofit lnSpcReduction="10000"/>
          </a:bodyPr>
          <a:lstStyle/>
          <a:p>
            <a:pPr>
              <a:buFont typeface="Arial" panose="020B0604020202020204" pitchFamily="34" charset="0"/>
              <a:buChar char="•"/>
            </a:pPr>
            <a:r>
              <a:rPr lang="en-US" dirty="0">
                <a:solidFill>
                  <a:srgbClr val="FFFFFF"/>
                </a:solidFill>
              </a:rPr>
              <a:t>No </a:t>
            </a:r>
            <a:r>
              <a:rPr lang="en-US" dirty="0" err="1">
                <a:solidFill>
                  <a:srgbClr val="FFFFFF"/>
                </a:solidFill>
              </a:rPr>
              <a:t>intentar</a:t>
            </a:r>
            <a:r>
              <a:rPr lang="en-US" dirty="0">
                <a:solidFill>
                  <a:srgbClr val="FFFFFF"/>
                </a:solidFill>
              </a:rPr>
              <a:t> </a:t>
            </a:r>
            <a:r>
              <a:rPr lang="en-US" dirty="0" err="1">
                <a:solidFill>
                  <a:srgbClr val="FFFFFF"/>
                </a:solidFill>
              </a:rPr>
              <a:t>cubrir</a:t>
            </a:r>
            <a:r>
              <a:rPr lang="en-US" dirty="0">
                <a:solidFill>
                  <a:srgbClr val="FFFFFF"/>
                </a:solidFill>
              </a:rPr>
              <a:t> </a:t>
            </a:r>
            <a:r>
              <a:rPr lang="en-US" dirty="0" err="1">
                <a:solidFill>
                  <a:srgbClr val="FFFFFF"/>
                </a:solidFill>
              </a:rPr>
              <a:t>todo</a:t>
            </a:r>
            <a:r>
              <a:rPr lang="en-US" dirty="0">
                <a:solidFill>
                  <a:srgbClr val="FFFFFF"/>
                </a:solidFill>
              </a:rPr>
              <a:t>. La </a:t>
            </a:r>
            <a:r>
              <a:rPr lang="en-US" dirty="0" err="1">
                <a:solidFill>
                  <a:srgbClr val="FFFFFF"/>
                </a:solidFill>
              </a:rPr>
              <a:t>variedad</a:t>
            </a:r>
            <a:r>
              <a:rPr lang="en-US" dirty="0">
                <a:solidFill>
                  <a:srgbClr val="FFFFFF"/>
                </a:solidFill>
              </a:rPr>
              <a:t> de </a:t>
            </a:r>
            <a:r>
              <a:rPr lang="en-US" dirty="0" err="1">
                <a:solidFill>
                  <a:srgbClr val="FFFFFF"/>
                </a:solidFill>
              </a:rPr>
              <a:t>temas</a:t>
            </a:r>
            <a:r>
              <a:rPr lang="en-US" dirty="0">
                <a:solidFill>
                  <a:srgbClr val="FFFFFF"/>
                </a:solidFill>
              </a:rPr>
              <a:t> </a:t>
            </a:r>
            <a:r>
              <a:rPr lang="en-US" dirty="0" err="1">
                <a:solidFill>
                  <a:srgbClr val="FFFFFF"/>
                </a:solidFill>
              </a:rPr>
              <a:t>en</a:t>
            </a:r>
            <a:r>
              <a:rPr lang="en-US" dirty="0">
                <a:solidFill>
                  <a:srgbClr val="FFFFFF"/>
                </a:solidFill>
              </a:rPr>
              <a:t> </a:t>
            </a:r>
            <a:r>
              <a:rPr lang="en-US" dirty="0" err="1">
                <a:solidFill>
                  <a:srgbClr val="FFFFFF"/>
                </a:solidFill>
              </a:rPr>
              <a:t>una</a:t>
            </a:r>
            <a:r>
              <a:rPr lang="en-US" dirty="0">
                <a:solidFill>
                  <a:srgbClr val="FFFFFF"/>
                </a:solidFill>
              </a:rPr>
              <a:t> COP </a:t>
            </a:r>
            <a:r>
              <a:rPr lang="en-US" dirty="0" err="1">
                <a:solidFill>
                  <a:srgbClr val="FFFFFF"/>
                </a:solidFill>
              </a:rPr>
              <a:t>es</a:t>
            </a:r>
            <a:r>
              <a:rPr lang="en-US" dirty="0">
                <a:solidFill>
                  <a:srgbClr val="FFFFFF"/>
                </a:solidFill>
              </a:rPr>
              <a:t> </a:t>
            </a:r>
            <a:r>
              <a:rPr lang="en-US" dirty="0" err="1">
                <a:solidFill>
                  <a:srgbClr val="FFFFFF"/>
                </a:solidFill>
              </a:rPr>
              <a:t>enorme</a:t>
            </a:r>
            <a:r>
              <a:rPr lang="en-US" dirty="0">
                <a:solidFill>
                  <a:srgbClr val="FFFFFF"/>
                </a:solidFill>
              </a:rPr>
              <a:t>, </a:t>
            </a:r>
            <a:r>
              <a:rPr lang="en-US" dirty="0" err="1">
                <a:solidFill>
                  <a:srgbClr val="FFFFFF"/>
                </a:solidFill>
              </a:rPr>
              <a:t>por</a:t>
            </a:r>
            <a:r>
              <a:rPr lang="en-US" dirty="0">
                <a:solidFill>
                  <a:srgbClr val="FFFFFF"/>
                </a:solidFill>
              </a:rPr>
              <a:t> lo que </a:t>
            </a:r>
            <a:r>
              <a:rPr lang="en-US" dirty="0" err="1">
                <a:solidFill>
                  <a:srgbClr val="FFFFFF"/>
                </a:solidFill>
              </a:rPr>
              <a:t>es</a:t>
            </a:r>
            <a:r>
              <a:rPr lang="en-US" dirty="0">
                <a:solidFill>
                  <a:srgbClr val="FFFFFF"/>
                </a:solidFill>
              </a:rPr>
              <a:t> clave el </a:t>
            </a:r>
            <a:r>
              <a:rPr lang="en-US" dirty="0" err="1">
                <a:solidFill>
                  <a:srgbClr val="FFFFFF"/>
                </a:solidFill>
              </a:rPr>
              <a:t>trabajo</a:t>
            </a:r>
            <a:r>
              <a:rPr lang="en-US" dirty="0">
                <a:solidFill>
                  <a:srgbClr val="FFFFFF"/>
                </a:solidFill>
              </a:rPr>
              <a:t> de agenda previa y </a:t>
            </a:r>
            <a:r>
              <a:rPr lang="en-US" dirty="0" err="1">
                <a:solidFill>
                  <a:srgbClr val="FFFFFF"/>
                </a:solidFill>
              </a:rPr>
              <a:t>selección</a:t>
            </a:r>
            <a:r>
              <a:rPr lang="en-US" dirty="0">
                <a:solidFill>
                  <a:srgbClr val="FFFFFF"/>
                </a:solidFill>
              </a:rPr>
              <a:t> de </a:t>
            </a:r>
            <a:r>
              <a:rPr lang="en-US" dirty="0" err="1">
                <a:solidFill>
                  <a:srgbClr val="FFFFFF"/>
                </a:solidFill>
              </a:rPr>
              <a:t>temas</a:t>
            </a:r>
            <a:endParaRPr lang="en-US" dirty="0">
              <a:solidFill>
                <a:srgbClr val="FFFFFF"/>
              </a:solidFill>
            </a:endParaRPr>
          </a:p>
          <a:p>
            <a:pPr>
              <a:buFont typeface="Arial" panose="020B0604020202020204" pitchFamily="34" charset="0"/>
              <a:buChar char="•"/>
            </a:pPr>
            <a:r>
              <a:rPr lang="en-US" dirty="0" err="1">
                <a:solidFill>
                  <a:srgbClr val="FFFFFF"/>
                </a:solidFill>
              </a:rPr>
              <a:t>Trabajar</a:t>
            </a:r>
            <a:r>
              <a:rPr lang="en-US" dirty="0">
                <a:solidFill>
                  <a:srgbClr val="FFFFFF"/>
                </a:solidFill>
              </a:rPr>
              <a:t> </a:t>
            </a:r>
            <a:r>
              <a:rPr lang="en-US" dirty="0" err="1">
                <a:solidFill>
                  <a:srgbClr val="FFFFFF"/>
                </a:solidFill>
              </a:rPr>
              <a:t>tus</a:t>
            </a:r>
            <a:r>
              <a:rPr lang="en-US" dirty="0">
                <a:solidFill>
                  <a:srgbClr val="FFFFFF"/>
                </a:solidFill>
              </a:rPr>
              <a:t> </a:t>
            </a:r>
            <a:r>
              <a:rPr lang="en-US" dirty="0" err="1">
                <a:solidFill>
                  <a:srgbClr val="FFFFFF"/>
                </a:solidFill>
              </a:rPr>
              <a:t>fuentes</a:t>
            </a:r>
            <a:r>
              <a:rPr lang="en-US" dirty="0">
                <a:solidFill>
                  <a:srgbClr val="FFFFFF"/>
                </a:solidFill>
              </a:rPr>
              <a:t>. Antes de la COP, </a:t>
            </a:r>
            <a:r>
              <a:rPr lang="en-US" dirty="0" err="1">
                <a:solidFill>
                  <a:srgbClr val="FFFFFF"/>
                </a:solidFill>
              </a:rPr>
              <a:t>contactar</a:t>
            </a:r>
            <a:r>
              <a:rPr lang="en-US" dirty="0">
                <a:solidFill>
                  <a:srgbClr val="FFFFFF"/>
                </a:solidFill>
              </a:rPr>
              <a:t> a lo que </a:t>
            </a:r>
            <a:r>
              <a:rPr lang="en-US" dirty="0" err="1">
                <a:solidFill>
                  <a:srgbClr val="FFFFFF"/>
                </a:solidFill>
              </a:rPr>
              <a:t>serán</a:t>
            </a:r>
            <a:r>
              <a:rPr lang="en-US" dirty="0">
                <a:solidFill>
                  <a:srgbClr val="FFFFFF"/>
                </a:solidFill>
              </a:rPr>
              <a:t> </a:t>
            </a:r>
            <a:r>
              <a:rPr lang="en-US" dirty="0" err="1">
                <a:solidFill>
                  <a:srgbClr val="FFFFFF"/>
                </a:solidFill>
              </a:rPr>
              <a:t>tus</a:t>
            </a:r>
            <a:r>
              <a:rPr lang="en-US" dirty="0">
                <a:solidFill>
                  <a:srgbClr val="FFFFFF"/>
                </a:solidFill>
              </a:rPr>
              <a:t> </a:t>
            </a:r>
            <a:r>
              <a:rPr lang="en-US" dirty="0" err="1">
                <a:solidFill>
                  <a:srgbClr val="FFFFFF"/>
                </a:solidFill>
              </a:rPr>
              <a:t>fuentes</a:t>
            </a:r>
            <a:r>
              <a:rPr lang="en-US" dirty="0">
                <a:solidFill>
                  <a:srgbClr val="FFFFFF"/>
                </a:solidFill>
              </a:rPr>
              <a:t> </a:t>
            </a:r>
            <a:r>
              <a:rPr lang="en-US" dirty="0" err="1">
                <a:solidFill>
                  <a:srgbClr val="FFFFFF"/>
                </a:solidFill>
              </a:rPr>
              <a:t>en</a:t>
            </a:r>
            <a:r>
              <a:rPr lang="en-US" dirty="0">
                <a:solidFill>
                  <a:srgbClr val="FFFFFF"/>
                </a:solidFill>
              </a:rPr>
              <a:t> el </a:t>
            </a:r>
            <a:r>
              <a:rPr lang="en-US" dirty="0" err="1">
                <a:solidFill>
                  <a:srgbClr val="FFFFFF"/>
                </a:solidFill>
              </a:rPr>
              <a:t>predio</a:t>
            </a:r>
            <a:r>
              <a:rPr lang="en-US" dirty="0">
                <a:solidFill>
                  <a:srgbClr val="FFFFFF"/>
                </a:solidFill>
              </a:rPr>
              <a:t>. La </a:t>
            </a:r>
            <a:r>
              <a:rPr lang="en-US" dirty="0" err="1">
                <a:solidFill>
                  <a:srgbClr val="FFFFFF"/>
                </a:solidFill>
              </a:rPr>
              <a:t>delegación</a:t>
            </a:r>
            <a:r>
              <a:rPr lang="en-US" dirty="0">
                <a:solidFill>
                  <a:srgbClr val="FFFFFF"/>
                </a:solidFill>
              </a:rPr>
              <a:t> de </a:t>
            </a:r>
            <a:r>
              <a:rPr lang="en-US" dirty="0" err="1">
                <a:solidFill>
                  <a:srgbClr val="FFFFFF"/>
                </a:solidFill>
              </a:rPr>
              <a:t>gobierno</a:t>
            </a:r>
            <a:r>
              <a:rPr lang="en-US" dirty="0">
                <a:solidFill>
                  <a:srgbClr val="FFFFFF"/>
                </a:solidFill>
              </a:rPr>
              <a:t> y </a:t>
            </a:r>
            <a:r>
              <a:rPr lang="en-US" dirty="0" err="1">
                <a:solidFill>
                  <a:srgbClr val="FFFFFF"/>
                </a:solidFill>
              </a:rPr>
              <a:t>los</a:t>
            </a:r>
            <a:r>
              <a:rPr lang="en-US" dirty="0">
                <a:solidFill>
                  <a:srgbClr val="FFFFFF"/>
                </a:solidFill>
              </a:rPr>
              <a:t> </a:t>
            </a:r>
            <a:r>
              <a:rPr lang="en-US" dirty="0" err="1">
                <a:solidFill>
                  <a:srgbClr val="FFFFFF"/>
                </a:solidFill>
              </a:rPr>
              <a:t>representantes</a:t>
            </a:r>
            <a:r>
              <a:rPr lang="en-US" dirty="0">
                <a:solidFill>
                  <a:srgbClr val="FFFFFF"/>
                </a:solidFill>
              </a:rPr>
              <a:t> de ONG </a:t>
            </a:r>
            <a:r>
              <a:rPr lang="en-US" dirty="0" err="1">
                <a:solidFill>
                  <a:srgbClr val="FFFFFF"/>
                </a:solidFill>
              </a:rPr>
              <a:t>serán</a:t>
            </a:r>
            <a:r>
              <a:rPr lang="en-US" dirty="0">
                <a:solidFill>
                  <a:srgbClr val="FFFFFF"/>
                </a:solidFill>
              </a:rPr>
              <a:t> clave</a:t>
            </a:r>
          </a:p>
          <a:p>
            <a:pPr>
              <a:buFont typeface="Arial" panose="020B0604020202020204" pitchFamily="34" charset="0"/>
              <a:buChar char="•"/>
            </a:pPr>
            <a:r>
              <a:rPr lang="en-US" dirty="0" err="1">
                <a:solidFill>
                  <a:srgbClr val="FFFFFF"/>
                </a:solidFill>
              </a:rPr>
              <a:t>Colaborar</a:t>
            </a:r>
            <a:r>
              <a:rPr lang="en-US" dirty="0">
                <a:solidFill>
                  <a:srgbClr val="FFFFFF"/>
                </a:solidFill>
              </a:rPr>
              <a:t> con </a:t>
            </a:r>
            <a:r>
              <a:rPr lang="en-US" dirty="0" err="1">
                <a:solidFill>
                  <a:srgbClr val="FFFFFF"/>
                </a:solidFill>
              </a:rPr>
              <a:t>colegas</a:t>
            </a:r>
            <a:r>
              <a:rPr lang="en-US" dirty="0">
                <a:solidFill>
                  <a:srgbClr val="FFFFFF"/>
                </a:solidFill>
              </a:rPr>
              <a:t>. No </a:t>
            </a:r>
            <a:r>
              <a:rPr lang="en-US" dirty="0" err="1">
                <a:solidFill>
                  <a:srgbClr val="FFFFFF"/>
                </a:solidFill>
              </a:rPr>
              <a:t>serán</a:t>
            </a:r>
            <a:r>
              <a:rPr lang="en-US" dirty="0">
                <a:solidFill>
                  <a:srgbClr val="FFFFFF"/>
                </a:solidFill>
              </a:rPr>
              <a:t> </a:t>
            </a:r>
            <a:r>
              <a:rPr lang="en-US" dirty="0" err="1">
                <a:solidFill>
                  <a:srgbClr val="FFFFFF"/>
                </a:solidFill>
              </a:rPr>
              <a:t>muchos</a:t>
            </a:r>
            <a:r>
              <a:rPr lang="en-US" dirty="0">
                <a:solidFill>
                  <a:srgbClr val="FFFFFF"/>
                </a:solidFill>
              </a:rPr>
              <a:t> </a:t>
            </a:r>
            <a:r>
              <a:rPr lang="en-US" dirty="0" err="1">
                <a:solidFill>
                  <a:srgbClr val="FFFFFF"/>
                </a:solidFill>
              </a:rPr>
              <a:t>los</a:t>
            </a:r>
            <a:r>
              <a:rPr lang="en-US" dirty="0">
                <a:solidFill>
                  <a:srgbClr val="FFFFFF"/>
                </a:solidFill>
              </a:rPr>
              <a:t> </a:t>
            </a:r>
            <a:r>
              <a:rPr lang="en-US" dirty="0" err="1">
                <a:solidFill>
                  <a:srgbClr val="FFFFFF"/>
                </a:solidFill>
              </a:rPr>
              <a:t>colegas</a:t>
            </a:r>
            <a:r>
              <a:rPr lang="en-US" dirty="0">
                <a:solidFill>
                  <a:srgbClr val="FFFFFF"/>
                </a:solidFill>
              </a:rPr>
              <a:t> de </a:t>
            </a:r>
            <a:r>
              <a:rPr lang="en-US" dirty="0" err="1">
                <a:solidFill>
                  <a:srgbClr val="FFFFFF"/>
                </a:solidFill>
              </a:rPr>
              <a:t>tu</a:t>
            </a:r>
            <a:r>
              <a:rPr lang="en-US" dirty="0">
                <a:solidFill>
                  <a:srgbClr val="FFFFFF"/>
                </a:solidFill>
              </a:rPr>
              <a:t> </a:t>
            </a:r>
            <a:r>
              <a:rPr lang="en-US" dirty="0" err="1">
                <a:solidFill>
                  <a:srgbClr val="FFFFFF"/>
                </a:solidFill>
              </a:rPr>
              <a:t>país</a:t>
            </a:r>
            <a:r>
              <a:rPr lang="en-US" dirty="0">
                <a:solidFill>
                  <a:srgbClr val="FFFFFF"/>
                </a:solidFill>
              </a:rPr>
              <a:t> que </a:t>
            </a:r>
            <a:r>
              <a:rPr lang="en-US" dirty="0" err="1">
                <a:solidFill>
                  <a:srgbClr val="FFFFFF"/>
                </a:solidFill>
              </a:rPr>
              <a:t>estarán</a:t>
            </a:r>
            <a:r>
              <a:rPr lang="en-US" dirty="0">
                <a:solidFill>
                  <a:srgbClr val="FFFFFF"/>
                </a:solidFill>
              </a:rPr>
              <a:t> </a:t>
            </a:r>
            <a:r>
              <a:rPr lang="en-US" dirty="0" err="1">
                <a:solidFill>
                  <a:srgbClr val="FFFFFF"/>
                </a:solidFill>
              </a:rPr>
              <a:t>presentes</a:t>
            </a:r>
            <a:r>
              <a:rPr lang="en-US" dirty="0">
                <a:solidFill>
                  <a:srgbClr val="FFFFFF"/>
                </a:solidFill>
              </a:rPr>
              <a:t>, </a:t>
            </a:r>
            <a:r>
              <a:rPr lang="en-US" dirty="0" err="1">
                <a:solidFill>
                  <a:srgbClr val="FFFFFF"/>
                </a:solidFill>
              </a:rPr>
              <a:t>por</a:t>
            </a:r>
            <a:r>
              <a:rPr lang="en-US" dirty="0">
                <a:solidFill>
                  <a:srgbClr val="FFFFFF"/>
                </a:solidFill>
              </a:rPr>
              <a:t> lo que </a:t>
            </a:r>
            <a:r>
              <a:rPr lang="en-US" dirty="0" err="1">
                <a:solidFill>
                  <a:srgbClr val="FFFFFF"/>
                </a:solidFill>
              </a:rPr>
              <a:t>es</a:t>
            </a:r>
            <a:r>
              <a:rPr lang="en-US" dirty="0">
                <a:solidFill>
                  <a:srgbClr val="FFFFFF"/>
                </a:solidFill>
              </a:rPr>
              <a:t> </a:t>
            </a:r>
            <a:r>
              <a:rPr lang="en-US" dirty="0" err="1">
                <a:solidFill>
                  <a:srgbClr val="FFFFFF"/>
                </a:solidFill>
              </a:rPr>
              <a:t>conveniente</a:t>
            </a:r>
            <a:r>
              <a:rPr lang="en-US" dirty="0">
                <a:solidFill>
                  <a:srgbClr val="FFFFFF"/>
                </a:solidFill>
              </a:rPr>
              <a:t> </a:t>
            </a:r>
            <a:r>
              <a:rPr lang="en-US" dirty="0" err="1">
                <a:solidFill>
                  <a:srgbClr val="FFFFFF"/>
                </a:solidFill>
              </a:rPr>
              <a:t>colaborar</a:t>
            </a:r>
            <a:r>
              <a:rPr lang="en-US" dirty="0">
                <a:solidFill>
                  <a:srgbClr val="FFFFFF"/>
                </a:solidFill>
              </a:rPr>
              <a:t> con </a:t>
            </a:r>
            <a:r>
              <a:rPr lang="en-US" dirty="0" err="1">
                <a:solidFill>
                  <a:srgbClr val="FFFFFF"/>
                </a:solidFill>
              </a:rPr>
              <a:t>ellos</a:t>
            </a:r>
            <a:r>
              <a:rPr lang="en-US" dirty="0">
                <a:solidFill>
                  <a:srgbClr val="FFFFFF"/>
                </a:solidFill>
              </a:rPr>
              <a:t>. </a:t>
            </a:r>
          </a:p>
          <a:p>
            <a:pPr>
              <a:buFont typeface="Arial" panose="020B0604020202020204" pitchFamily="34" charset="0"/>
              <a:buChar char="•"/>
            </a:pPr>
            <a:r>
              <a:rPr lang="en-US" dirty="0" err="1">
                <a:solidFill>
                  <a:srgbClr val="FFFFFF"/>
                </a:solidFill>
              </a:rPr>
              <a:t>Chequear</a:t>
            </a:r>
            <a:r>
              <a:rPr lang="en-US" dirty="0">
                <a:solidFill>
                  <a:srgbClr val="FFFFFF"/>
                </a:solidFill>
              </a:rPr>
              <a:t> </a:t>
            </a:r>
            <a:r>
              <a:rPr lang="en-US" dirty="0" err="1">
                <a:solidFill>
                  <a:srgbClr val="FFFFFF"/>
                </a:solidFill>
              </a:rPr>
              <a:t>los</a:t>
            </a:r>
            <a:r>
              <a:rPr lang="en-US" dirty="0">
                <a:solidFill>
                  <a:srgbClr val="FFFFFF"/>
                </a:solidFill>
              </a:rPr>
              <a:t> </a:t>
            </a:r>
            <a:r>
              <a:rPr lang="en-US" dirty="0" err="1">
                <a:solidFill>
                  <a:srgbClr val="FFFFFF"/>
                </a:solidFill>
              </a:rPr>
              <a:t>artículos</a:t>
            </a:r>
            <a:r>
              <a:rPr lang="en-US" dirty="0">
                <a:solidFill>
                  <a:srgbClr val="FFFFFF"/>
                </a:solidFill>
              </a:rPr>
              <a:t>. La </a:t>
            </a:r>
            <a:r>
              <a:rPr lang="en-US" dirty="0" err="1">
                <a:solidFill>
                  <a:srgbClr val="FFFFFF"/>
                </a:solidFill>
              </a:rPr>
              <a:t>urgencia</a:t>
            </a:r>
            <a:r>
              <a:rPr lang="en-US" dirty="0">
                <a:solidFill>
                  <a:srgbClr val="FFFFFF"/>
                </a:solidFill>
              </a:rPr>
              <a:t> </a:t>
            </a:r>
            <a:r>
              <a:rPr lang="en-US" dirty="0" err="1">
                <a:solidFill>
                  <a:srgbClr val="FFFFFF"/>
                </a:solidFill>
              </a:rPr>
              <a:t>puede</a:t>
            </a:r>
            <a:r>
              <a:rPr lang="en-US" dirty="0">
                <a:solidFill>
                  <a:srgbClr val="FFFFFF"/>
                </a:solidFill>
              </a:rPr>
              <a:t> </a:t>
            </a:r>
            <a:r>
              <a:rPr lang="en-US" dirty="0" err="1">
                <a:solidFill>
                  <a:srgbClr val="FFFFFF"/>
                </a:solidFill>
              </a:rPr>
              <a:t>llevar</a:t>
            </a:r>
            <a:r>
              <a:rPr lang="en-US" dirty="0">
                <a:solidFill>
                  <a:srgbClr val="FFFFFF"/>
                </a:solidFill>
              </a:rPr>
              <a:t> a </a:t>
            </a:r>
            <a:r>
              <a:rPr lang="en-US" dirty="0" err="1">
                <a:solidFill>
                  <a:srgbClr val="FFFFFF"/>
                </a:solidFill>
              </a:rPr>
              <a:t>publicar</a:t>
            </a:r>
            <a:r>
              <a:rPr lang="en-US" dirty="0">
                <a:solidFill>
                  <a:srgbClr val="FFFFFF"/>
                </a:solidFill>
              </a:rPr>
              <a:t> sin </a:t>
            </a:r>
            <a:r>
              <a:rPr lang="en-US" dirty="0" err="1">
                <a:solidFill>
                  <a:srgbClr val="FFFFFF"/>
                </a:solidFill>
              </a:rPr>
              <a:t>revisar</a:t>
            </a:r>
            <a:r>
              <a:rPr lang="en-US" dirty="0">
                <a:solidFill>
                  <a:srgbClr val="FFFFFF"/>
                </a:solidFill>
              </a:rPr>
              <a:t> con </a:t>
            </a:r>
            <a:r>
              <a:rPr lang="en-US" dirty="0" err="1">
                <a:solidFill>
                  <a:srgbClr val="FFFFFF"/>
                </a:solidFill>
              </a:rPr>
              <a:t>más</a:t>
            </a:r>
            <a:r>
              <a:rPr lang="en-US" dirty="0">
                <a:solidFill>
                  <a:srgbClr val="FFFFFF"/>
                </a:solidFill>
              </a:rPr>
              <a:t> </a:t>
            </a:r>
            <a:r>
              <a:rPr lang="en-US" dirty="0" err="1">
                <a:solidFill>
                  <a:srgbClr val="FFFFFF"/>
                </a:solidFill>
              </a:rPr>
              <a:t>fuentes</a:t>
            </a:r>
            <a:r>
              <a:rPr lang="en-US" dirty="0">
                <a:solidFill>
                  <a:srgbClr val="FFFFFF"/>
                </a:solidFill>
              </a:rPr>
              <a:t> o </a:t>
            </a:r>
            <a:r>
              <a:rPr lang="en-US" dirty="0" err="1">
                <a:solidFill>
                  <a:srgbClr val="FFFFFF"/>
                </a:solidFill>
              </a:rPr>
              <a:t>chequear</a:t>
            </a:r>
            <a:r>
              <a:rPr lang="en-US" dirty="0">
                <a:solidFill>
                  <a:srgbClr val="FFFFFF"/>
                </a:solidFill>
              </a:rPr>
              <a:t> </a:t>
            </a:r>
            <a:r>
              <a:rPr lang="en-US" dirty="0" err="1">
                <a:solidFill>
                  <a:srgbClr val="FFFFFF"/>
                </a:solidFill>
              </a:rPr>
              <a:t>información</a:t>
            </a:r>
            <a:endParaRPr lang="en-US" dirty="0">
              <a:solidFill>
                <a:srgbClr val="FFFFFF"/>
              </a:solidFill>
            </a:endParaRPr>
          </a:p>
        </p:txBody>
      </p:sp>
    </p:spTree>
    <p:extLst>
      <p:ext uri="{BB962C8B-B14F-4D97-AF65-F5344CB8AC3E}">
        <p14:creationId xmlns:p14="http://schemas.microsoft.com/office/powerpoint/2010/main" val="22887024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29" name="Straight Connector 28">
            <a:extLst>
              <a:ext uri="{FF2B5EF4-FFF2-40B4-BE49-F238E27FC236}">
                <a16:creationId xmlns:a16="http://schemas.microsoft.com/office/drawing/2014/main" id="{15F1CC53-719A-4763-BF30-5E25A63CEF3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27B7C6F6-4579-4D42-9857-ED1B2EE07B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7" y="4382347"/>
            <a:ext cx="5688020" cy="2153919"/>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42636574-6B88-3B49-AE22-FA673C85F2CE}"/>
              </a:ext>
            </a:extLst>
          </p:cNvPr>
          <p:cNvSpPr>
            <a:spLocks noGrp="1"/>
          </p:cNvSpPr>
          <p:nvPr>
            <p:ph type="title"/>
          </p:nvPr>
        </p:nvSpPr>
        <p:spPr>
          <a:xfrm>
            <a:off x="573024" y="4608575"/>
            <a:ext cx="5242560" cy="1765715"/>
          </a:xfrm>
        </p:spPr>
        <p:txBody>
          <a:bodyPr vert="horz" lIns="91440" tIns="45720" rIns="91440" bIns="45720" rtlCol="0" anchor="ctr">
            <a:normAutofit/>
          </a:bodyPr>
          <a:lstStyle/>
          <a:p>
            <a:pPr algn="r"/>
            <a:r>
              <a:rPr lang="en-US" sz="4400" dirty="0">
                <a:solidFill>
                  <a:srgbClr val="FFFFFF"/>
                </a:solidFill>
              </a:rPr>
              <a:t>¿</a:t>
            </a:r>
            <a:r>
              <a:rPr lang="en-US" sz="4400" dirty="0" err="1">
                <a:solidFill>
                  <a:srgbClr val="FFFFFF"/>
                </a:solidFill>
              </a:rPr>
              <a:t>Cómo</a:t>
            </a:r>
            <a:r>
              <a:rPr lang="en-US" sz="4400" dirty="0">
                <a:solidFill>
                  <a:srgbClr val="FFFFFF"/>
                </a:solidFill>
              </a:rPr>
              <a:t> </a:t>
            </a:r>
            <a:r>
              <a:rPr lang="en-US" sz="4400" dirty="0" err="1">
                <a:solidFill>
                  <a:srgbClr val="FFFFFF"/>
                </a:solidFill>
              </a:rPr>
              <a:t>lograr</a:t>
            </a:r>
            <a:r>
              <a:rPr lang="en-US" sz="4400" dirty="0">
                <a:solidFill>
                  <a:srgbClr val="FFFFFF"/>
                </a:solidFill>
              </a:rPr>
              <a:t> </a:t>
            </a:r>
            <a:r>
              <a:rPr lang="en-US" sz="4400" dirty="0" err="1">
                <a:solidFill>
                  <a:srgbClr val="FFFFFF"/>
                </a:solidFill>
              </a:rPr>
              <a:t>ir</a:t>
            </a:r>
            <a:r>
              <a:rPr lang="en-US" sz="4400" dirty="0">
                <a:solidFill>
                  <a:srgbClr val="FFFFFF"/>
                </a:solidFill>
              </a:rPr>
              <a:t> a </a:t>
            </a:r>
            <a:r>
              <a:rPr lang="en-US" sz="4400" dirty="0" err="1">
                <a:solidFill>
                  <a:srgbClr val="FFFFFF"/>
                </a:solidFill>
              </a:rPr>
              <a:t>una</a:t>
            </a:r>
            <a:r>
              <a:rPr lang="en-US" sz="4400" dirty="0">
                <a:solidFill>
                  <a:srgbClr val="FFFFFF"/>
                </a:solidFill>
              </a:rPr>
              <a:t> cop de </a:t>
            </a:r>
            <a:r>
              <a:rPr lang="en-US" sz="4400" dirty="0" err="1">
                <a:solidFill>
                  <a:srgbClr val="FFFFFF"/>
                </a:solidFill>
              </a:rPr>
              <a:t>cambio</a:t>
            </a:r>
            <a:r>
              <a:rPr lang="en-US" sz="4400" dirty="0">
                <a:solidFill>
                  <a:srgbClr val="FFFFFF"/>
                </a:solidFill>
              </a:rPr>
              <a:t> </a:t>
            </a:r>
            <a:r>
              <a:rPr lang="en-US" sz="4400" dirty="0" err="1">
                <a:solidFill>
                  <a:srgbClr val="FFFFFF"/>
                </a:solidFill>
              </a:rPr>
              <a:t>climático</a:t>
            </a:r>
            <a:r>
              <a:rPr lang="en-US" sz="4400" dirty="0">
                <a:solidFill>
                  <a:srgbClr val="FFFFFF"/>
                </a:solidFill>
              </a:rPr>
              <a:t>?</a:t>
            </a:r>
          </a:p>
        </p:txBody>
      </p:sp>
      <p:pic>
        <p:nvPicPr>
          <p:cNvPr id="7" name="Marcador de contenido 6" descr="Imagen que contiene persona, edificio, exterior, suelo&#10;&#10;Descripción generada automáticamente">
            <a:extLst>
              <a:ext uri="{FF2B5EF4-FFF2-40B4-BE49-F238E27FC236}">
                <a16:creationId xmlns:a16="http://schemas.microsoft.com/office/drawing/2014/main" id="{AC91612C-62B4-1D4E-8D77-E8B69D727145}"/>
              </a:ext>
            </a:extLst>
          </p:cNvPr>
          <p:cNvPicPr>
            <a:picLocks noGrp="1" noChangeAspect="1"/>
          </p:cNvPicPr>
          <p:nvPr>
            <p:ph sz="half" idx="2"/>
          </p:nvPr>
        </p:nvPicPr>
        <p:blipFill rotWithShape="1">
          <a:blip r:embed="rId2"/>
          <a:srcRect t="3154" b="5432"/>
          <a:stretch/>
        </p:blipFill>
        <p:spPr>
          <a:xfrm>
            <a:off x="327547" y="321733"/>
            <a:ext cx="5688020" cy="3899748"/>
          </a:xfrm>
          <a:prstGeom prst="rect">
            <a:avLst/>
          </a:prstGeom>
        </p:spPr>
      </p:pic>
      <p:sp>
        <p:nvSpPr>
          <p:cNvPr id="33" name="Rectangle 32">
            <a:extLst>
              <a:ext uri="{FF2B5EF4-FFF2-40B4-BE49-F238E27FC236}">
                <a16:creationId xmlns:a16="http://schemas.microsoft.com/office/drawing/2014/main" id="{7E6D8249-E901-4E71-B15A-A7F5D7F7B0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76434" y="321732"/>
            <a:ext cx="5693835" cy="6214534"/>
          </a:xfrm>
          <a:prstGeom prst="rect">
            <a:avLst/>
          </a:prstGeom>
          <a:solidFill>
            <a:srgbClr val="5C3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Marcador de contenido 2">
            <a:extLst>
              <a:ext uri="{FF2B5EF4-FFF2-40B4-BE49-F238E27FC236}">
                <a16:creationId xmlns:a16="http://schemas.microsoft.com/office/drawing/2014/main" id="{19D65481-7479-F54E-BE6F-FF311B11D5A0}"/>
              </a:ext>
            </a:extLst>
          </p:cNvPr>
          <p:cNvSpPr>
            <a:spLocks noGrp="1"/>
          </p:cNvSpPr>
          <p:nvPr>
            <p:ph sz="half" idx="1"/>
          </p:nvPr>
        </p:nvSpPr>
        <p:spPr>
          <a:xfrm>
            <a:off x="6661065" y="974875"/>
            <a:ext cx="4724573" cy="4852362"/>
          </a:xfrm>
        </p:spPr>
        <p:txBody>
          <a:bodyPr vert="horz" lIns="45720" tIns="45720" rIns="45720" bIns="45720" rtlCol="0" anchor="ctr">
            <a:normAutofit/>
          </a:bodyPr>
          <a:lstStyle/>
          <a:p>
            <a:pPr>
              <a:buFont typeface="Arial" panose="020B0604020202020204" pitchFamily="34" charset="0"/>
              <a:buChar char="•"/>
            </a:pPr>
            <a:r>
              <a:rPr lang="en-US" sz="2000" dirty="0">
                <a:solidFill>
                  <a:srgbClr val="FFFFFF"/>
                </a:solidFill>
              </a:rPr>
              <a:t>. </a:t>
            </a:r>
            <a:r>
              <a:rPr lang="en-US" sz="2000" dirty="0" err="1">
                <a:solidFill>
                  <a:srgbClr val="FFFFFF"/>
                </a:solidFill>
              </a:rPr>
              <a:t>Todos</a:t>
            </a:r>
            <a:r>
              <a:rPr lang="en-US" sz="2000" dirty="0">
                <a:solidFill>
                  <a:srgbClr val="FFFFFF"/>
                </a:solidFill>
              </a:rPr>
              <a:t> </a:t>
            </a:r>
            <a:r>
              <a:rPr lang="en-US" sz="2000" dirty="0" err="1">
                <a:solidFill>
                  <a:srgbClr val="FFFFFF"/>
                </a:solidFill>
              </a:rPr>
              <a:t>los</a:t>
            </a:r>
            <a:r>
              <a:rPr lang="en-US" sz="2000" dirty="0">
                <a:solidFill>
                  <a:srgbClr val="FFFFFF"/>
                </a:solidFill>
              </a:rPr>
              <a:t> </a:t>
            </a:r>
            <a:r>
              <a:rPr lang="en-US" sz="2000" dirty="0" err="1">
                <a:solidFill>
                  <a:srgbClr val="FFFFFF"/>
                </a:solidFill>
              </a:rPr>
              <a:t>años</a:t>
            </a:r>
            <a:r>
              <a:rPr lang="en-US" sz="2000" dirty="0">
                <a:solidFill>
                  <a:srgbClr val="FFFFFF"/>
                </a:solidFill>
              </a:rPr>
              <a:t>, la red de </a:t>
            </a:r>
            <a:r>
              <a:rPr lang="en-US" sz="2000" dirty="0" err="1">
                <a:solidFill>
                  <a:srgbClr val="FFFFFF"/>
                </a:solidFill>
              </a:rPr>
              <a:t>periodistas</a:t>
            </a:r>
            <a:r>
              <a:rPr lang="en-US" sz="2000" dirty="0">
                <a:solidFill>
                  <a:srgbClr val="FFFFFF"/>
                </a:solidFill>
              </a:rPr>
              <a:t> </a:t>
            </a:r>
            <a:r>
              <a:rPr lang="en-US" sz="2000" dirty="0" err="1">
                <a:solidFill>
                  <a:srgbClr val="FFFFFF"/>
                </a:solidFill>
              </a:rPr>
              <a:t>ambientales</a:t>
            </a:r>
            <a:r>
              <a:rPr lang="en-US" sz="2000" dirty="0">
                <a:solidFill>
                  <a:srgbClr val="FFFFFF"/>
                </a:solidFill>
              </a:rPr>
              <a:t> Earth Journalism Network </a:t>
            </a:r>
            <a:r>
              <a:rPr lang="en-US" sz="2000" dirty="0" err="1">
                <a:solidFill>
                  <a:srgbClr val="FFFFFF"/>
                </a:solidFill>
              </a:rPr>
              <a:t>organiza</a:t>
            </a:r>
            <a:r>
              <a:rPr lang="en-US" sz="2000" dirty="0">
                <a:solidFill>
                  <a:srgbClr val="FFFFFF"/>
                </a:solidFill>
              </a:rPr>
              <a:t> el Climate Change Media Partnership.</a:t>
            </a:r>
          </a:p>
          <a:p>
            <a:pPr>
              <a:buFont typeface="Arial" panose="020B0604020202020204" pitchFamily="34" charset="0"/>
              <a:buChar char="•"/>
            </a:pPr>
            <a:r>
              <a:rPr lang="en-US" sz="2000" dirty="0">
                <a:solidFill>
                  <a:srgbClr val="FFFFFF"/>
                </a:solidFill>
              </a:rPr>
              <a:t>Más de 20 </a:t>
            </a:r>
            <a:r>
              <a:rPr lang="en-US" sz="2000" dirty="0" err="1">
                <a:solidFill>
                  <a:srgbClr val="FFFFFF"/>
                </a:solidFill>
              </a:rPr>
              <a:t>periodistas</a:t>
            </a:r>
            <a:r>
              <a:rPr lang="en-US" sz="2000" dirty="0">
                <a:solidFill>
                  <a:srgbClr val="FFFFFF"/>
                </a:solidFill>
              </a:rPr>
              <a:t> a </a:t>
            </a:r>
            <a:r>
              <a:rPr lang="en-US" sz="2000" dirty="0" err="1">
                <a:solidFill>
                  <a:srgbClr val="FFFFFF"/>
                </a:solidFill>
              </a:rPr>
              <a:t>nivel</a:t>
            </a:r>
            <a:r>
              <a:rPr lang="en-US" sz="2000" dirty="0">
                <a:solidFill>
                  <a:srgbClr val="FFFFFF"/>
                </a:solidFill>
              </a:rPr>
              <a:t> global son </a:t>
            </a:r>
            <a:r>
              <a:rPr lang="en-US" sz="2000" dirty="0" err="1">
                <a:solidFill>
                  <a:srgbClr val="FFFFFF"/>
                </a:solidFill>
              </a:rPr>
              <a:t>becados</a:t>
            </a:r>
            <a:r>
              <a:rPr lang="en-US" sz="2000" dirty="0">
                <a:solidFill>
                  <a:srgbClr val="FFFFFF"/>
                </a:solidFill>
              </a:rPr>
              <a:t> para </a:t>
            </a:r>
            <a:r>
              <a:rPr lang="en-US" sz="2000" dirty="0" err="1">
                <a:solidFill>
                  <a:srgbClr val="FFFFFF"/>
                </a:solidFill>
              </a:rPr>
              <a:t>viajar</a:t>
            </a:r>
            <a:r>
              <a:rPr lang="en-US" sz="2000" dirty="0">
                <a:solidFill>
                  <a:srgbClr val="FFFFFF"/>
                </a:solidFill>
              </a:rPr>
              <a:t> a la ciudad </a:t>
            </a:r>
            <a:r>
              <a:rPr lang="en-US" sz="2000" dirty="0" err="1">
                <a:solidFill>
                  <a:srgbClr val="FFFFFF"/>
                </a:solidFill>
              </a:rPr>
              <a:t>en</a:t>
            </a:r>
            <a:r>
              <a:rPr lang="en-US" sz="2000" dirty="0">
                <a:solidFill>
                  <a:srgbClr val="FFFFFF"/>
                </a:solidFill>
              </a:rPr>
              <a:t> la que se </a:t>
            </a:r>
            <a:r>
              <a:rPr lang="en-US" sz="2000" dirty="0" err="1">
                <a:solidFill>
                  <a:srgbClr val="FFFFFF"/>
                </a:solidFill>
              </a:rPr>
              <a:t>desarrolla</a:t>
            </a:r>
            <a:r>
              <a:rPr lang="en-US" sz="2000" dirty="0">
                <a:solidFill>
                  <a:srgbClr val="FFFFFF"/>
                </a:solidFill>
              </a:rPr>
              <a:t> la COP. </a:t>
            </a:r>
            <a:r>
              <a:rPr lang="en-US" sz="2000" dirty="0" err="1">
                <a:solidFill>
                  <a:srgbClr val="FFFFFF"/>
                </a:solidFill>
              </a:rPr>
              <a:t>Todos</a:t>
            </a:r>
            <a:r>
              <a:rPr lang="en-US" sz="2000" dirty="0">
                <a:solidFill>
                  <a:srgbClr val="FFFFFF"/>
                </a:solidFill>
              </a:rPr>
              <a:t> </a:t>
            </a:r>
            <a:r>
              <a:rPr lang="en-US" sz="2000" dirty="0" err="1">
                <a:solidFill>
                  <a:srgbClr val="FFFFFF"/>
                </a:solidFill>
              </a:rPr>
              <a:t>los</a:t>
            </a:r>
            <a:r>
              <a:rPr lang="en-US" sz="2000" dirty="0">
                <a:solidFill>
                  <a:srgbClr val="FFFFFF"/>
                </a:solidFill>
              </a:rPr>
              <a:t> </a:t>
            </a:r>
            <a:r>
              <a:rPr lang="en-US" sz="2000" dirty="0" err="1">
                <a:solidFill>
                  <a:srgbClr val="FFFFFF"/>
                </a:solidFill>
              </a:rPr>
              <a:t>gastos</a:t>
            </a:r>
            <a:r>
              <a:rPr lang="en-US" sz="2000" dirty="0">
                <a:solidFill>
                  <a:srgbClr val="FFFFFF"/>
                </a:solidFill>
              </a:rPr>
              <a:t> son </a:t>
            </a:r>
            <a:r>
              <a:rPr lang="en-US" sz="2000" dirty="0" err="1">
                <a:solidFill>
                  <a:srgbClr val="FFFFFF"/>
                </a:solidFill>
              </a:rPr>
              <a:t>cubiertos</a:t>
            </a:r>
            <a:r>
              <a:rPr lang="en-US" sz="2000" dirty="0">
                <a:solidFill>
                  <a:srgbClr val="FFFFFF"/>
                </a:solidFill>
              </a:rPr>
              <a:t> y se </a:t>
            </a:r>
            <a:r>
              <a:rPr lang="en-US" sz="2000" dirty="0" err="1">
                <a:solidFill>
                  <a:srgbClr val="FFFFFF"/>
                </a:solidFill>
              </a:rPr>
              <a:t>provee</a:t>
            </a:r>
            <a:r>
              <a:rPr lang="en-US" sz="2000" dirty="0">
                <a:solidFill>
                  <a:srgbClr val="FFFFFF"/>
                </a:solidFill>
              </a:rPr>
              <a:t> </a:t>
            </a:r>
            <a:r>
              <a:rPr lang="en-US" sz="2000" dirty="0" err="1">
                <a:solidFill>
                  <a:srgbClr val="FFFFFF"/>
                </a:solidFill>
              </a:rPr>
              <a:t>capacitación</a:t>
            </a:r>
            <a:r>
              <a:rPr lang="en-US" sz="2000" dirty="0">
                <a:solidFill>
                  <a:srgbClr val="FFFFFF"/>
                </a:solidFill>
              </a:rPr>
              <a:t> para </a:t>
            </a:r>
            <a:r>
              <a:rPr lang="en-US" sz="2000" dirty="0" err="1">
                <a:solidFill>
                  <a:srgbClr val="FFFFFF"/>
                </a:solidFill>
              </a:rPr>
              <a:t>cubrir</a:t>
            </a:r>
            <a:r>
              <a:rPr lang="en-US" sz="2000" dirty="0">
                <a:solidFill>
                  <a:srgbClr val="FFFFFF"/>
                </a:solidFill>
              </a:rPr>
              <a:t> la COP</a:t>
            </a:r>
          </a:p>
          <a:p>
            <a:pPr>
              <a:buFont typeface="Arial" panose="020B0604020202020204" pitchFamily="34" charset="0"/>
              <a:buChar char="•"/>
            </a:pPr>
            <a:r>
              <a:rPr lang="en-US" sz="2000" dirty="0">
                <a:solidFill>
                  <a:srgbClr val="FFFFFF"/>
                </a:solidFill>
              </a:rPr>
              <a:t>A la par, las </a:t>
            </a:r>
            <a:r>
              <a:rPr lang="en-US" sz="2000" dirty="0" err="1">
                <a:solidFill>
                  <a:srgbClr val="FFFFFF"/>
                </a:solidFill>
              </a:rPr>
              <a:t>Naciones</a:t>
            </a:r>
            <a:r>
              <a:rPr lang="en-US" sz="2000" dirty="0">
                <a:solidFill>
                  <a:srgbClr val="FFFFFF"/>
                </a:solidFill>
              </a:rPr>
              <a:t> </a:t>
            </a:r>
            <a:r>
              <a:rPr lang="en-US" sz="2000" dirty="0" err="1">
                <a:solidFill>
                  <a:srgbClr val="FFFFFF"/>
                </a:solidFill>
              </a:rPr>
              <a:t>Unidas</a:t>
            </a:r>
            <a:r>
              <a:rPr lang="en-US" sz="2000" dirty="0">
                <a:solidFill>
                  <a:srgbClr val="FFFFFF"/>
                </a:solidFill>
              </a:rPr>
              <a:t>, Climate Tracker y </a:t>
            </a:r>
            <a:r>
              <a:rPr lang="en-US" sz="2000" dirty="0" err="1">
                <a:solidFill>
                  <a:srgbClr val="FFFFFF"/>
                </a:solidFill>
              </a:rPr>
              <a:t>otras</a:t>
            </a:r>
            <a:r>
              <a:rPr lang="en-US" sz="2000" dirty="0">
                <a:solidFill>
                  <a:srgbClr val="FFFFFF"/>
                </a:solidFill>
              </a:rPr>
              <a:t> </a:t>
            </a:r>
            <a:r>
              <a:rPr lang="en-US" sz="2000" dirty="0" err="1">
                <a:solidFill>
                  <a:srgbClr val="FFFFFF"/>
                </a:solidFill>
              </a:rPr>
              <a:t>organizaciones</a:t>
            </a:r>
            <a:r>
              <a:rPr lang="en-US" sz="2000" dirty="0">
                <a:solidFill>
                  <a:srgbClr val="FFFFFF"/>
                </a:solidFill>
              </a:rPr>
              <a:t> </a:t>
            </a:r>
            <a:r>
              <a:rPr lang="en-US" sz="2000" dirty="0" err="1">
                <a:solidFill>
                  <a:srgbClr val="FFFFFF"/>
                </a:solidFill>
              </a:rPr>
              <a:t>suelen</a:t>
            </a:r>
            <a:r>
              <a:rPr lang="en-US" sz="2000" dirty="0">
                <a:solidFill>
                  <a:srgbClr val="FFFFFF"/>
                </a:solidFill>
              </a:rPr>
              <a:t> </a:t>
            </a:r>
            <a:r>
              <a:rPr lang="en-US" sz="2000" dirty="0" err="1">
                <a:solidFill>
                  <a:srgbClr val="FFFFFF"/>
                </a:solidFill>
              </a:rPr>
              <a:t>ofrecer</a:t>
            </a:r>
            <a:r>
              <a:rPr lang="en-US" sz="2000" dirty="0">
                <a:solidFill>
                  <a:srgbClr val="FFFFFF"/>
                </a:solidFill>
              </a:rPr>
              <a:t> </a:t>
            </a:r>
            <a:r>
              <a:rPr lang="en-US" sz="2000" dirty="0" err="1">
                <a:solidFill>
                  <a:srgbClr val="FFFFFF"/>
                </a:solidFill>
              </a:rPr>
              <a:t>becas</a:t>
            </a:r>
            <a:r>
              <a:rPr lang="en-US" sz="2000" dirty="0">
                <a:solidFill>
                  <a:srgbClr val="FFFFFF"/>
                </a:solidFill>
              </a:rPr>
              <a:t> </a:t>
            </a:r>
            <a:r>
              <a:rPr lang="en-US" sz="2000" dirty="0" err="1">
                <a:solidFill>
                  <a:srgbClr val="FFFFFF"/>
                </a:solidFill>
              </a:rPr>
              <a:t>cerca</a:t>
            </a:r>
            <a:r>
              <a:rPr lang="en-US" sz="2000" dirty="0">
                <a:solidFill>
                  <a:srgbClr val="FFFFFF"/>
                </a:solidFill>
              </a:rPr>
              <a:t> de la </a:t>
            </a:r>
            <a:r>
              <a:rPr lang="en-US" sz="2000" dirty="0" err="1">
                <a:solidFill>
                  <a:srgbClr val="FFFFFF"/>
                </a:solidFill>
              </a:rPr>
              <a:t>fecha</a:t>
            </a:r>
            <a:r>
              <a:rPr lang="en-US" sz="2000" dirty="0">
                <a:solidFill>
                  <a:srgbClr val="FFFFFF"/>
                </a:solidFill>
              </a:rPr>
              <a:t> de la COP </a:t>
            </a:r>
          </a:p>
        </p:txBody>
      </p:sp>
    </p:spTree>
    <p:extLst>
      <p:ext uri="{BB962C8B-B14F-4D97-AF65-F5344CB8AC3E}">
        <p14:creationId xmlns:p14="http://schemas.microsoft.com/office/powerpoint/2010/main" val="332647570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CD2B798-7994-4548-A2BE-4AEF9C1A5F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5">
            <a:extLst>
              <a:ext uri="{FF2B5EF4-FFF2-40B4-BE49-F238E27FC236}">
                <a16:creationId xmlns:a16="http://schemas.microsoft.com/office/drawing/2014/main" id="{E6162320-3B67-42BB-AF9D-939326E648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5" name="Straight Connector 14">
            <a:extLst>
              <a:ext uri="{FF2B5EF4-FFF2-40B4-BE49-F238E27FC236}">
                <a16:creationId xmlns:a16="http://schemas.microsoft.com/office/drawing/2014/main" id="{6722E143-84C1-4F95-937C-78B92D2811C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24" name="Rectangle 16">
            <a:extLst>
              <a:ext uri="{FF2B5EF4-FFF2-40B4-BE49-F238E27FC236}">
                <a16:creationId xmlns:a16="http://schemas.microsoft.com/office/drawing/2014/main" id="{2FDF0794-1B86-42B2-B8C7-F60123E638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4" y="0"/>
            <a:ext cx="12188726" cy="6858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Marcador de posición de imagen 5">
            <a:extLst>
              <a:ext uri="{FF2B5EF4-FFF2-40B4-BE49-F238E27FC236}">
                <a16:creationId xmlns:a16="http://schemas.microsoft.com/office/drawing/2014/main" id="{B9292398-6262-A647-A9A4-431671B0B212}"/>
              </a:ext>
            </a:extLst>
          </p:cNvPr>
          <p:cNvPicPr>
            <a:picLocks noGrp="1" noChangeAspect="1"/>
          </p:cNvPicPr>
          <p:nvPr>
            <p:ph type="pic" idx="1"/>
          </p:nvPr>
        </p:nvPicPr>
        <p:blipFill rotWithShape="1">
          <a:blip r:embed="rId2"/>
          <a:srcRect t="11340" b="11340"/>
          <a:stretch/>
        </p:blipFill>
        <p:spPr>
          <a:xfrm>
            <a:off x="20" y="975"/>
            <a:ext cx="12191980" cy="6858000"/>
          </a:xfrm>
          <a:prstGeom prst="rect">
            <a:avLst/>
          </a:prstGeom>
        </p:spPr>
      </p:pic>
      <p:sp>
        <p:nvSpPr>
          <p:cNvPr id="25" name="Rectangle 18">
            <a:extLst>
              <a:ext uri="{FF2B5EF4-FFF2-40B4-BE49-F238E27FC236}">
                <a16:creationId xmlns:a16="http://schemas.microsoft.com/office/drawing/2014/main" id="{EAA48FC5-3C83-4F1B-BC33-DF0B588F83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96786" y="3064931"/>
            <a:ext cx="8295215" cy="2488568"/>
          </a:xfrm>
          <a:prstGeom prst="rect">
            <a:avLst/>
          </a:prstGeom>
          <a:solidFill>
            <a:srgbClr val="000001">
              <a:alpha val="7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95322720-D6F7-4B4B-962B-D2B2D1DA3612}"/>
              </a:ext>
            </a:extLst>
          </p:cNvPr>
          <p:cNvSpPr>
            <a:spLocks noGrp="1"/>
          </p:cNvSpPr>
          <p:nvPr>
            <p:ph type="title"/>
          </p:nvPr>
        </p:nvSpPr>
        <p:spPr>
          <a:xfrm>
            <a:off x="4309349" y="3429000"/>
            <a:ext cx="7501651" cy="1090938"/>
          </a:xfrm>
        </p:spPr>
        <p:txBody>
          <a:bodyPr vert="horz" lIns="91440" tIns="45720" rIns="91440" bIns="45720" rtlCol="0" anchor="b">
            <a:normAutofit/>
          </a:bodyPr>
          <a:lstStyle/>
          <a:p>
            <a:pPr algn="l"/>
            <a:r>
              <a:rPr lang="en-US" sz="3900" kern="1200" cap="all" spc="200" baseline="0">
                <a:solidFill>
                  <a:srgbClr val="FFFFFF"/>
                </a:solidFill>
                <a:latin typeface="+mj-lt"/>
                <a:ea typeface="+mj-ea"/>
                <a:cs typeface="+mj-cs"/>
              </a:rPr>
              <a:t>Responsabilidades como periodista climático</a:t>
            </a:r>
          </a:p>
        </p:txBody>
      </p:sp>
      <p:sp>
        <p:nvSpPr>
          <p:cNvPr id="4" name="Marcador de texto 3">
            <a:extLst>
              <a:ext uri="{FF2B5EF4-FFF2-40B4-BE49-F238E27FC236}">
                <a16:creationId xmlns:a16="http://schemas.microsoft.com/office/drawing/2014/main" id="{9680F384-E1C1-D649-8F04-23E5A146C7BA}"/>
              </a:ext>
            </a:extLst>
          </p:cNvPr>
          <p:cNvSpPr>
            <a:spLocks noGrp="1"/>
          </p:cNvSpPr>
          <p:nvPr>
            <p:ph type="body" sz="half" idx="2"/>
          </p:nvPr>
        </p:nvSpPr>
        <p:spPr>
          <a:xfrm>
            <a:off x="4309349" y="4779313"/>
            <a:ext cx="7501650" cy="514816"/>
          </a:xfrm>
        </p:spPr>
        <p:txBody>
          <a:bodyPr vert="horz" lIns="91440" tIns="45720" rIns="91440" bIns="45720" rtlCol="0" anchor="t">
            <a:normAutofit/>
          </a:bodyPr>
          <a:lstStyle/>
          <a:p>
            <a:r>
              <a:rPr lang="en-US">
                <a:solidFill>
                  <a:srgbClr val="FFFFFF"/>
                </a:solidFill>
              </a:rPr>
              <a:t>Influencia de la información sobre la audiencia y la ciudadanía</a:t>
            </a:r>
          </a:p>
        </p:txBody>
      </p:sp>
      <p:cxnSp>
        <p:nvCxnSpPr>
          <p:cNvPr id="26" name="Straight Connector 20">
            <a:extLst>
              <a:ext uri="{FF2B5EF4-FFF2-40B4-BE49-F238E27FC236}">
                <a16:creationId xmlns:a16="http://schemas.microsoft.com/office/drawing/2014/main" id="{62F01714-1A39-4194-BD47-8A9960C5998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309349" y="4666480"/>
            <a:ext cx="6832499" cy="0"/>
          </a:xfrm>
          <a:prstGeom prst="line">
            <a:avLst/>
          </a:prstGeom>
          <a:ln w="22225">
            <a:solidFill>
              <a:srgbClr val="6D9ABE"/>
            </a:solidFill>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8257431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B123A9D-7C7F-624D-9EB8-49AD39DB925C}"/>
              </a:ext>
            </a:extLst>
          </p:cNvPr>
          <p:cNvSpPr>
            <a:spLocks noGrp="1"/>
          </p:cNvSpPr>
          <p:nvPr>
            <p:ph type="title"/>
          </p:nvPr>
        </p:nvSpPr>
        <p:spPr>
          <a:xfrm>
            <a:off x="1024128" y="585216"/>
            <a:ext cx="9720072" cy="1499616"/>
          </a:xfrm>
        </p:spPr>
        <p:txBody>
          <a:bodyPr>
            <a:normAutofit/>
          </a:bodyPr>
          <a:lstStyle/>
          <a:p>
            <a:r>
              <a:rPr lang="es-AR"/>
              <a:t>1. Contar los hechos (y analizarlos)</a:t>
            </a:r>
          </a:p>
        </p:txBody>
      </p:sp>
      <p:graphicFrame>
        <p:nvGraphicFramePr>
          <p:cNvPr id="13" name="Marcador de contenido 2">
            <a:extLst>
              <a:ext uri="{FF2B5EF4-FFF2-40B4-BE49-F238E27FC236}">
                <a16:creationId xmlns:a16="http://schemas.microsoft.com/office/drawing/2014/main" id="{4A9A8D72-FF88-41DC-80C1-45CC6BB830E4}"/>
              </a:ext>
            </a:extLst>
          </p:cNvPr>
          <p:cNvGraphicFramePr>
            <a:graphicFrameLocks noGrp="1"/>
          </p:cNvGraphicFramePr>
          <p:nvPr>
            <p:ph idx="1"/>
            <p:extLst>
              <p:ext uri="{D42A27DB-BD31-4B8C-83A1-F6EECF244321}">
                <p14:modId xmlns:p14="http://schemas.microsoft.com/office/powerpoint/2010/main" val="2211703912"/>
              </p:ext>
            </p:extLst>
          </p:nvPr>
        </p:nvGraphicFramePr>
        <p:xfrm>
          <a:off x="1023938" y="2286000"/>
          <a:ext cx="9720262" cy="40227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8644021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B123A9D-7C7F-624D-9EB8-49AD39DB925C}"/>
              </a:ext>
            </a:extLst>
          </p:cNvPr>
          <p:cNvSpPr>
            <a:spLocks noGrp="1"/>
          </p:cNvSpPr>
          <p:nvPr>
            <p:ph type="title"/>
          </p:nvPr>
        </p:nvSpPr>
        <p:spPr>
          <a:xfrm>
            <a:off x="1024128" y="585216"/>
            <a:ext cx="9720072" cy="1499616"/>
          </a:xfrm>
        </p:spPr>
        <p:txBody>
          <a:bodyPr>
            <a:normAutofit/>
          </a:bodyPr>
          <a:lstStyle/>
          <a:p>
            <a:r>
              <a:rPr lang="es-AR" dirty="0"/>
              <a:t>2. Darle voz a los que no la tienen</a:t>
            </a:r>
          </a:p>
        </p:txBody>
      </p:sp>
      <p:graphicFrame>
        <p:nvGraphicFramePr>
          <p:cNvPr id="5" name="Marcador de contenido 2">
            <a:extLst>
              <a:ext uri="{FF2B5EF4-FFF2-40B4-BE49-F238E27FC236}">
                <a16:creationId xmlns:a16="http://schemas.microsoft.com/office/drawing/2014/main" id="{7CD307D7-EC3A-4F89-8B9F-B9367B272C70}"/>
              </a:ext>
            </a:extLst>
          </p:cNvPr>
          <p:cNvGraphicFramePr>
            <a:graphicFrameLocks noGrp="1"/>
          </p:cNvGraphicFramePr>
          <p:nvPr>
            <p:ph idx="1"/>
            <p:extLst>
              <p:ext uri="{D42A27DB-BD31-4B8C-83A1-F6EECF244321}">
                <p14:modId xmlns:p14="http://schemas.microsoft.com/office/powerpoint/2010/main" val="101044487"/>
              </p:ext>
            </p:extLst>
          </p:nvPr>
        </p:nvGraphicFramePr>
        <p:xfrm>
          <a:off x="1023938" y="2286000"/>
          <a:ext cx="9720262" cy="40227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74675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45ABBF4-60FD-8C40-81A5-61A9264669FB}"/>
              </a:ext>
            </a:extLst>
          </p:cNvPr>
          <p:cNvSpPr>
            <a:spLocks noGrp="1"/>
          </p:cNvSpPr>
          <p:nvPr>
            <p:ph type="title"/>
          </p:nvPr>
        </p:nvSpPr>
        <p:spPr>
          <a:xfrm>
            <a:off x="1024129" y="585216"/>
            <a:ext cx="4431792" cy="1499616"/>
          </a:xfrm>
        </p:spPr>
        <p:txBody>
          <a:bodyPr>
            <a:normAutofit/>
          </a:bodyPr>
          <a:lstStyle/>
          <a:p>
            <a:r>
              <a:rPr lang="es-AR" dirty="0"/>
              <a:t>1. No caer en el sensacionalismo</a:t>
            </a:r>
          </a:p>
        </p:txBody>
      </p:sp>
      <p:sp>
        <p:nvSpPr>
          <p:cNvPr id="3" name="Marcador de contenido 2">
            <a:extLst>
              <a:ext uri="{FF2B5EF4-FFF2-40B4-BE49-F238E27FC236}">
                <a16:creationId xmlns:a16="http://schemas.microsoft.com/office/drawing/2014/main" id="{DF6AB35E-027D-7E4B-85D5-F53F228D36A5}"/>
              </a:ext>
            </a:extLst>
          </p:cNvPr>
          <p:cNvSpPr>
            <a:spLocks noGrp="1"/>
          </p:cNvSpPr>
          <p:nvPr>
            <p:ph idx="1"/>
          </p:nvPr>
        </p:nvSpPr>
        <p:spPr>
          <a:xfrm>
            <a:off x="1024128" y="2286000"/>
            <a:ext cx="4429615" cy="3931920"/>
          </a:xfrm>
        </p:spPr>
        <p:txBody>
          <a:bodyPr>
            <a:normAutofit/>
          </a:bodyPr>
          <a:lstStyle/>
          <a:p>
            <a:pPr>
              <a:buFont typeface="Arial" panose="020B0604020202020204" pitchFamily="34" charset="0"/>
              <a:buChar char="•"/>
            </a:pPr>
            <a:r>
              <a:rPr lang="es-AR"/>
              <a:t>Los periodistas tienen que lidiar con editores que muchas veces quieren títulos fuertes y escandalosos, que van en contra de las advertencias de incertidumbre de los científicos</a:t>
            </a:r>
          </a:p>
          <a:p>
            <a:pPr>
              <a:buFont typeface="Arial" panose="020B0604020202020204" pitchFamily="34" charset="0"/>
              <a:buChar char="•"/>
            </a:pPr>
            <a:r>
              <a:rPr lang="es-AR"/>
              <a:t>No hay que caer en la tentación del sensacionalismo, es mejor tener una historia correcta y balanceada que una que sea mentirosa para atraer más miradas. </a:t>
            </a:r>
            <a:endParaRPr lang="es-AR" dirty="0"/>
          </a:p>
        </p:txBody>
      </p:sp>
      <p:pic>
        <p:nvPicPr>
          <p:cNvPr id="5" name="Imagen 4" descr="Imagen que contiene texto, libro&#10;&#10;Descripción generada automáticamente">
            <a:extLst>
              <a:ext uri="{FF2B5EF4-FFF2-40B4-BE49-F238E27FC236}">
                <a16:creationId xmlns:a16="http://schemas.microsoft.com/office/drawing/2014/main" id="{B391ABA6-99DA-D34C-834F-50E0DEC79735}"/>
              </a:ext>
            </a:extLst>
          </p:cNvPr>
          <p:cNvPicPr>
            <a:picLocks noChangeAspect="1"/>
          </p:cNvPicPr>
          <p:nvPr/>
        </p:nvPicPr>
        <p:blipFill>
          <a:blip r:embed="rId2"/>
          <a:stretch>
            <a:fillRect/>
          </a:stretch>
        </p:blipFill>
        <p:spPr>
          <a:xfrm>
            <a:off x="6096000" y="1502378"/>
            <a:ext cx="5455921" cy="3853244"/>
          </a:xfrm>
          <a:prstGeom prst="rect">
            <a:avLst/>
          </a:prstGeom>
        </p:spPr>
      </p:pic>
    </p:spTree>
    <p:extLst>
      <p:ext uri="{BB962C8B-B14F-4D97-AF65-F5344CB8AC3E}">
        <p14:creationId xmlns:p14="http://schemas.microsoft.com/office/powerpoint/2010/main" val="198452063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B123A9D-7C7F-624D-9EB8-49AD39DB925C}"/>
              </a:ext>
            </a:extLst>
          </p:cNvPr>
          <p:cNvSpPr>
            <a:spLocks noGrp="1"/>
          </p:cNvSpPr>
          <p:nvPr>
            <p:ph type="title"/>
          </p:nvPr>
        </p:nvSpPr>
        <p:spPr>
          <a:xfrm>
            <a:off x="1024128" y="585216"/>
            <a:ext cx="9720072" cy="1499616"/>
          </a:xfrm>
        </p:spPr>
        <p:txBody>
          <a:bodyPr>
            <a:normAutofit/>
          </a:bodyPr>
          <a:lstStyle/>
          <a:p>
            <a:r>
              <a:rPr lang="es-AR"/>
              <a:t>3. Mostrar soluciones</a:t>
            </a:r>
          </a:p>
        </p:txBody>
      </p:sp>
      <p:graphicFrame>
        <p:nvGraphicFramePr>
          <p:cNvPr id="5" name="Marcador de contenido 2">
            <a:extLst>
              <a:ext uri="{FF2B5EF4-FFF2-40B4-BE49-F238E27FC236}">
                <a16:creationId xmlns:a16="http://schemas.microsoft.com/office/drawing/2014/main" id="{340F45E3-103E-4F9B-9CC9-49C3648E8892}"/>
              </a:ext>
            </a:extLst>
          </p:cNvPr>
          <p:cNvGraphicFramePr>
            <a:graphicFrameLocks noGrp="1"/>
          </p:cNvGraphicFramePr>
          <p:nvPr>
            <p:ph idx="1"/>
            <p:extLst>
              <p:ext uri="{D42A27DB-BD31-4B8C-83A1-F6EECF244321}">
                <p14:modId xmlns:p14="http://schemas.microsoft.com/office/powerpoint/2010/main" val="345732536"/>
              </p:ext>
            </p:extLst>
          </p:nvPr>
        </p:nvGraphicFramePr>
        <p:xfrm>
          <a:off x="1023938" y="2286000"/>
          <a:ext cx="9720262" cy="40227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8730273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 name="Rectangle 19">
            <a:extLst>
              <a:ext uri="{FF2B5EF4-FFF2-40B4-BE49-F238E27FC236}">
                <a16:creationId xmlns:a16="http://schemas.microsoft.com/office/drawing/2014/main" id="{8CD2B798-7994-4548-A2BE-4AEF9C1A5F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0" name="Oval 5">
            <a:extLst>
              <a:ext uri="{FF2B5EF4-FFF2-40B4-BE49-F238E27FC236}">
                <a16:creationId xmlns:a16="http://schemas.microsoft.com/office/drawing/2014/main" id="{E6162320-3B67-42BB-AF9D-939326E648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41" name="Straight Connector 23">
            <a:extLst>
              <a:ext uri="{FF2B5EF4-FFF2-40B4-BE49-F238E27FC236}">
                <a16:creationId xmlns:a16="http://schemas.microsoft.com/office/drawing/2014/main" id="{6722E143-84C1-4F95-937C-78B92D2811C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useBgFill="1">
        <p:nvSpPr>
          <p:cNvPr id="42" name="Rectangle 25">
            <a:extLst>
              <a:ext uri="{FF2B5EF4-FFF2-40B4-BE49-F238E27FC236}">
                <a16:creationId xmlns:a16="http://schemas.microsoft.com/office/drawing/2014/main" id="{B8D726A5-7900-41B4-8D49-49B4A2010E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Marcador de posición de imagen 5" descr="Imagen que contiene periódico, texto, libro&#10;&#10;Descripción generada automáticamente">
            <a:extLst>
              <a:ext uri="{FF2B5EF4-FFF2-40B4-BE49-F238E27FC236}">
                <a16:creationId xmlns:a16="http://schemas.microsoft.com/office/drawing/2014/main" id="{2BB5B629-5CD5-1042-8A7A-0CBF881842C6}"/>
              </a:ext>
            </a:extLst>
          </p:cNvPr>
          <p:cNvPicPr>
            <a:picLocks noGrp="1" noChangeAspect="1"/>
          </p:cNvPicPr>
          <p:nvPr>
            <p:ph type="pic" idx="1"/>
          </p:nvPr>
        </p:nvPicPr>
        <p:blipFill rotWithShape="1">
          <a:blip r:embed="rId2">
            <a:alphaModFix amt="45000"/>
            <a:extLst/>
          </a:blip>
          <a:srcRect r="25"/>
          <a:stretch/>
        </p:blipFill>
        <p:spPr>
          <a:xfrm>
            <a:off x="20" y="-1"/>
            <a:ext cx="12188932" cy="6858000"/>
          </a:xfrm>
          <a:prstGeom prst="rect">
            <a:avLst/>
          </a:prstGeom>
        </p:spPr>
      </p:pic>
      <p:sp>
        <p:nvSpPr>
          <p:cNvPr id="2" name="Título 1">
            <a:extLst>
              <a:ext uri="{FF2B5EF4-FFF2-40B4-BE49-F238E27FC236}">
                <a16:creationId xmlns:a16="http://schemas.microsoft.com/office/drawing/2014/main" id="{7EB69793-3AE2-8743-9BE2-19361D21ABA6}"/>
              </a:ext>
            </a:extLst>
          </p:cNvPr>
          <p:cNvSpPr>
            <a:spLocks noGrp="1"/>
          </p:cNvSpPr>
          <p:nvPr>
            <p:ph type="title"/>
          </p:nvPr>
        </p:nvSpPr>
        <p:spPr>
          <a:xfrm>
            <a:off x="643467" y="643467"/>
            <a:ext cx="7164674" cy="5571066"/>
          </a:xfrm>
        </p:spPr>
        <p:txBody>
          <a:bodyPr vert="horz" lIns="91440" tIns="45720" rIns="91440" bIns="45720" rtlCol="0" anchor="ctr">
            <a:normAutofit/>
          </a:bodyPr>
          <a:lstStyle/>
          <a:p>
            <a:r>
              <a:rPr lang="en-US" sz="6600" kern="1200" cap="all" spc="200" baseline="0" dirty="0" err="1">
                <a:solidFill>
                  <a:schemeClr val="tx1"/>
                </a:solidFill>
                <a:latin typeface="+mj-lt"/>
                <a:ea typeface="+mj-ea"/>
                <a:cs typeface="+mj-cs"/>
              </a:rPr>
              <a:t>problemas</a:t>
            </a:r>
            <a:r>
              <a:rPr lang="en-US" sz="6600" kern="1200" cap="all" spc="200" baseline="0" dirty="0">
                <a:solidFill>
                  <a:schemeClr val="tx1"/>
                </a:solidFill>
                <a:latin typeface="+mj-lt"/>
                <a:ea typeface="+mj-ea"/>
                <a:cs typeface="+mj-cs"/>
              </a:rPr>
              <a:t> </a:t>
            </a:r>
            <a:r>
              <a:rPr lang="en-US" sz="6600" kern="1200" cap="all" spc="200" baseline="0" dirty="0" err="1">
                <a:solidFill>
                  <a:schemeClr val="tx1"/>
                </a:solidFill>
                <a:latin typeface="+mj-lt"/>
                <a:ea typeface="+mj-ea"/>
                <a:cs typeface="+mj-cs"/>
              </a:rPr>
              <a:t>comunes</a:t>
            </a:r>
            <a:r>
              <a:rPr lang="en-US" sz="6600" kern="1200" cap="all" spc="200" baseline="0" dirty="0">
                <a:solidFill>
                  <a:schemeClr val="tx1"/>
                </a:solidFill>
                <a:latin typeface="+mj-lt"/>
                <a:ea typeface="+mj-ea"/>
                <a:cs typeface="+mj-cs"/>
              </a:rPr>
              <a:t> al </a:t>
            </a:r>
            <a:r>
              <a:rPr lang="en-US" sz="6600" kern="1200" cap="all" spc="200" baseline="0" dirty="0" err="1">
                <a:solidFill>
                  <a:schemeClr val="tx1"/>
                </a:solidFill>
                <a:latin typeface="+mj-lt"/>
                <a:ea typeface="+mj-ea"/>
                <a:cs typeface="+mj-cs"/>
              </a:rPr>
              <a:t>escribir</a:t>
            </a:r>
            <a:r>
              <a:rPr lang="en-US" sz="6600" kern="1200" cap="all" spc="200" baseline="0" dirty="0">
                <a:solidFill>
                  <a:schemeClr val="tx1"/>
                </a:solidFill>
                <a:latin typeface="+mj-lt"/>
                <a:ea typeface="+mj-ea"/>
                <a:cs typeface="+mj-cs"/>
              </a:rPr>
              <a:t> </a:t>
            </a:r>
            <a:r>
              <a:rPr lang="en-US" sz="6600" kern="1200" cap="all" spc="200" baseline="0" dirty="0" err="1">
                <a:solidFill>
                  <a:schemeClr val="tx1"/>
                </a:solidFill>
                <a:latin typeface="+mj-lt"/>
                <a:ea typeface="+mj-ea"/>
                <a:cs typeface="+mj-cs"/>
              </a:rPr>
              <a:t>sobre</a:t>
            </a:r>
            <a:r>
              <a:rPr lang="en-US" sz="6600" kern="1200" cap="all" spc="200" baseline="0" dirty="0">
                <a:solidFill>
                  <a:schemeClr val="tx1"/>
                </a:solidFill>
                <a:latin typeface="+mj-lt"/>
                <a:ea typeface="+mj-ea"/>
                <a:cs typeface="+mj-cs"/>
              </a:rPr>
              <a:t> </a:t>
            </a:r>
            <a:r>
              <a:rPr lang="en-US" sz="6600" kern="1200" cap="all" spc="200" baseline="0" dirty="0" err="1">
                <a:solidFill>
                  <a:schemeClr val="tx1"/>
                </a:solidFill>
                <a:latin typeface="+mj-lt"/>
                <a:ea typeface="+mj-ea"/>
                <a:cs typeface="+mj-cs"/>
              </a:rPr>
              <a:t>cambio</a:t>
            </a:r>
            <a:r>
              <a:rPr lang="en-US" sz="6600" kern="1200" cap="all" spc="200" baseline="0" dirty="0">
                <a:solidFill>
                  <a:schemeClr val="tx1"/>
                </a:solidFill>
                <a:latin typeface="+mj-lt"/>
                <a:ea typeface="+mj-ea"/>
                <a:cs typeface="+mj-cs"/>
              </a:rPr>
              <a:t> </a:t>
            </a:r>
            <a:r>
              <a:rPr lang="en-US" sz="6600" kern="1200" cap="all" spc="200" baseline="0" dirty="0" err="1">
                <a:solidFill>
                  <a:schemeClr val="tx1"/>
                </a:solidFill>
                <a:latin typeface="+mj-lt"/>
                <a:ea typeface="+mj-ea"/>
                <a:cs typeface="+mj-cs"/>
              </a:rPr>
              <a:t>climático</a:t>
            </a:r>
            <a:endParaRPr lang="en-US" sz="6600" kern="1200" cap="all" spc="200" baseline="0" dirty="0">
              <a:solidFill>
                <a:schemeClr val="tx1"/>
              </a:solidFill>
              <a:latin typeface="+mj-lt"/>
              <a:ea typeface="+mj-ea"/>
              <a:cs typeface="+mj-cs"/>
            </a:endParaRPr>
          </a:p>
        </p:txBody>
      </p:sp>
      <p:cxnSp>
        <p:nvCxnSpPr>
          <p:cNvPr id="43" name="Straight Connector 27">
            <a:extLst>
              <a:ext uri="{FF2B5EF4-FFF2-40B4-BE49-F238E27FC236}">
                <a16:creationId xmlns:a16="http://schemas.microsoft.com/office/drawing/2014/main" id="{46E49661-E258-450C-8150-A91A6B30D1C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39605" y="1828800"/>
            <a:ext cx="0" cy="32004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42721178"/>
      </p:ext>
    </p:extLst>
  </p:cSld>
  <p:clrMapOvr>
    <a:overrideClrMapping bg1="dk1" tx1="lt1" bg2="dk2" tx2="lt2" accent1="accent1" accent2="accent2" accent3="accent3" accent4="accent4" accent5="accent5" accent6="accent6" hlink="hlink" folHlink="folHlink"/>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41CCBFA-F07A-5B40-AF8A-1BD9022A4512}"/>
              </a:ext>
            </a:extLst>
          </p:cNvPr>
          <p:cNvSpPr>
            <a:spLocks noGrp="1"/>
          </p:cNvSpPr>
          <p:nvPr>
            <p:ph type="title"/>
          </p:nvPr>
        </p:nvSpPr>
        <p:spPr/>
        <p:txBody>
          <a:bodyPr/>
          <a:lstStyle/>
          <a:p>
            <a:r>
              <a:rPr lang="es-AR" dirty="0"/>
              <a:t>Chequear la información</a:t>
            </a:r>
          </a:p>
        </p:txBody>
      </p:sp>
      <p:pic>
        <p:nvPicPr>
          <p:cNvPr id="5" name="Marcador de contenido 4" descr="Imagen que contiene edificio, hombre&#10;&#10;Descripción generada automáticamente">
            <a:extLst>
              <a:ext uri="{FF2B5EF4-FFF2-40B4-BE49-F238E27FC236}">
                <a16:creationId xmlns:a16="http://schemas.microsoft.com/office/drawing/2014/main" id="{19DB8A66-6355-7F49-B638-10B6400E075A}"/>
              </a:ext>
            </a:extLst>
          </p:cNvPr>
          <p:cNvPicPr>
            <a:picLocks noGrp="1" noChangeAspect="1"/>
          </p:cNvPicPr>
          <p:nvPr>
            <p:ph idx="1"/>
          </p:nvPr>
        </p:nvPicPr>
        <p:blipFill>
          <a:blip r:embed="rId2"/>
          <a:stretch>
            <a:fillRect/>
          </a:stretch>
        </p:blipFill>
        <p:spPr>
          <a:xfrm>
            <a:off x="1024128" y="2084832"/>
            <a:ext cx="7098926" cy="4022725"/>
          </a:xfrm>
        </p:spPr>
      </p:pic>
      <p:sp>
        <p:nvSpPr>
          <p:cNvPr id="6" name="CuadroTexto 5">
            <a:extLst>
              <a:ext uri="{FF2B5EF4-FFF2-40B4-BE49-F238E27FC236}">
                <a16:creationId xmlns:a16="http://schemas.microsoft.com/office/drawing/2014/main" id="{B273C418-484A-EF4D-A5BA-E82068A393FB}"/>
              </a:ext>
            </a:extLst>
          </p:cNvPr>
          <p:cNvSpPr txBox="1"/>
          <p:nvPr/>
        </p:nvSpPr>
        <p:spPr>
          <a:xfrm>
            <a:off x="9009888" y="2084832"/>
            <a:ext cx="2401824" cy="1569660"/>
          </a:xfrm>
          <a:prstGeom prst="rect">
            <a:avLst/>
          </a:prstGeom>
          <a:noFill/>
        </p:spPr>
        <p:txBody>
          <a:bodyPr wrap="square" rtlCol="0">
            <a:spAutoFit/>
          </a:bodyPr>
          <a:lstStyle/>
          <a:p>
            <a:r>
              <a:rPr lang="es-AR" sz="2400" b="1" dirty="0"/>
              <a:t>Canal de televisión La Sexta, Madrid, España</a:t>
            </a:r>
          </a:p>
        </p:txBody>
      </p:sp>
    </p:spTree>
    <p:extLst>
      <p:ext uri="{BB962C8B-B14F-4D97-AF65-F5344CB8AC3E}">
        <p14:creationId xmlns:p14="http://schemas.microsoft.com/office/powerpoint/2010/main" val="387447600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EED9D55-F3DE-1743-B56D-F7C7EB230ADD}"/>
              </a:ext>
            </a:extLst>
          </p:cNvPr>
          <p:cNvSpPr>
            <a:spLocks noGrp="1"/>
          </p:cNvSpPr>
          <p:nvPr>
            <p:ph type="title"/>
          </p:nvPr>
        </p:nvSpPr>
        <p:spPr/>
        <p:txBody>
          <a:bodyPr/>
          <a:lstStyle/>
          <a:p>
            <a:r>
              <a:rPr lang="es-AR" dirty="0"/>
              <a:t>Banalización de la información</a:t>
            </a:r>
          </a:p>
        </p:txBody>
      </p:sp>
      <p:pic>
        <p:nvPicPr>
          <p:cNvPr id="5" name="Marcador de contenido 4" descr="Imagen que contiene captura de pantalla&#10;&#10;Descripción generada automáticamente">
            <a:extLst>
              <a:ext uri="{FF2B5EF4-FFF2-40B4-BE49-F238E27FC236}">
                <a16:creationId xmlns:a16="http://schemas.microsoft.com/office/drawing/2014/main" id="{CE1E0267-A178-E642-A15C-4D1444715B1E}"/>
              </a:ext>
            </a:extLst>
          </p:cNvPr>
          <p:cNvPicPr>
            <a:picLocks noGrp="1" noChangeAspect="1"/>
          </p:cNvPicPr>
          <p:nvPr>
            <p:ph idx="1"/>
          </p:nvPr>
        </p:nvPicPr>
        <p:blipFill>
          <a:blip r:embed="rId2"/>
          <a:stretch>
            <a:fillRect/>
          </a:stretch>
        </p:blipFill>
        <p:spPr>
          <a:xfrm>
            <a:off x="256032" y="2624328"/>
            <a:ext cx="9720262" cy="3135568"/>
          </a:xfrm>
        </p:spPr>
      </p:pic>
      <p:sp>
        <p:nvSpPr>
          <p:cNvPr id="6" name="CuadroTexto 5">
            <a:extLst>
              <a:ext uri="{FF2B5EF4-FFF2-40B4-BE49-F238E27FC236}">
                <a16:creationId xmlns:a16="http://schemas.microsoft.com/office/drawing/2014/main" id="{BBCB8483-B757-BC4B-BEB7-678936B2B442}"/>
              </a:ext>
            </a:extLst>
          </p:cNvPr>
          <p:cNvSpPr txBox="1"/>
          <p:nvPr/>
        </p:nvSpPr>
        <p:spPr>
          <a:xfrm>
            <a:off x="10607040" y="3268782"/>
            <a:ext cx="1584960" cy="923330"/>
          </a:xfrm>
          <a:prstGeom prst="rect">
            <a:avLst/>
          </a:prstGeom>
          <a:noFill/>
        </p:spPr>
        <p:txBody>
          <a:bodyPr wrap="square" rtlCol="0">
            <a:spAutoFit/>
          </a:bodyPr>
          <a:lstStyle/>
          <a:p>
            <a:r>
              <a:rPr lang="es-AR" b="1" dirty="0"/>
              <a:t>Sitio web Infoabe, Argentina</a:t>
            </a:r>
          </a:p>
        </p:txBody>
      </p:sp>
    </p:spTree>
    <p:extLst>
      <p:ext uri="{BB962C8B-B14F-4D97-AF65-F5344CB8AC3E}">
        <p14:creationId xmlns:p14="http://schemas.microsoft.com/office/powerpoint/2010/main" val="97782192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EED9D55-F3DE-1743-B56D-F7C7EB230ADD}"/>
              </a:ext>
            </a:extLst>
          </p:cNvPr>
          <p:cNvSpPr>
            <a:spLocks noGrp="1"/>
          </p:cNvSpPr>
          <p:nvPr>
            <p:ph type="title"/>
          </p:nvPr>
        </p:nvSpPr>
        <p:spPr/>
        <p:txBody>
          <a:bodyPr/>
          <a:lstStyle/>
          <a:p>
            <a:r>
              <a:rPr lang="es-AR" dirty="0"/>
              <a:t>Banalización de la información</a:t>
            </a:r>
          </a:p>
        </p:txBody>
      </p:sp>
      <p:sp>
        <p:nvSpPr>
          <p:cNvPr id="6" name="CuadroTexto 5">
            <a:extLst>
              <a:ext uri="{FF2B5EF4-FFF2-40B4-BE49-F238E27FC236}">
                <a16:creationId xmlns:a16="http://schemas.microsoft.com/office/drawing/2014/main" id="{BBCB8483-B757-BC4B-BEB7-678936B2B442}"/>
              </a:ext>
            </a:extLst>
          </p:cNvPr>
          <p:cNvSpPr txBox="1"/>
          <p:nvPr/>
        </p:nvSpPr>
        <p:spPr>
          <a:xfrm>
            <a:off x="10607040" y="3268782"/>
            <a:ext cx="1584960" cy="923330"/>
          </a:xfrm>
          <a:prstGeom prst="rect">
            <a:avLst/>
          </a:prstGeom>
          <a:noFill/>
        </p:spPr>
        <p:txBody>
          <a:bodyPr wrap="square" rtlCol="0">
            <a:spAutoFit/>
          </a:bodyPr>
          <a:lstStyle/>
          <a:p>
            <a:r>
              <a:rPr lang="es-AR" b="1" dirty="0"/>
              <a:t>Diario El Tiempo, Colombia</a:t>
            </a:r>
          </a:p>
        </p:txBody>
      </p:sp>
      <p:pic>
        <p:nvPicPr>
          <p:cNvPr id="8" name="Marcador de contenido 7" descr="Imagen que contiene captura de pantalla&#10;&#10;Descripción generada automáticamente">
            <a:extLst>
              <a:ext uri="{FF2B5EF4-FFF2-40B4-BE49-F238E27FC236}">
                <a16:creationId xmlns:a16="http://schemas.microsoft.com/office/drawing/2014/main" id="{00B6B91B-6C23-B844-A24C-986C69B37A29}"/>
              </a:ext>
            </a:extLst>
          </p:cNvPr>
          <p:cNvPicPr>
            <a:picLocks noGrp="1" noChangeAspect="1"/>
          </p:cNvPicPr>
          <p:nvPr>
            <p:ph idx="1"/>
          </p:nvPr>
        </p:nvPicPr>
        <p:blipFill>
          <a:blip r:embed="rId2"/>
          <a:stretch>
            <a:fillRect/>
          </a:stretch>
        </p:blipFill>
        <p:spPr>
          <a:xfrm>
            <a:off x="377762" y="2524294"/>
            <a:ext cx="9720262" cy="2717081"/>
          </a:xfrm>
        </p:spPr>
      </p:pic>
    </p:spTree>
    <p:extLst>
      <p:ext uri="{BB962C8B-B14F-4D97-AF65-F5344CB8AC3E}">
        <p14:creationId xmlns:p14="http://schemas.microsoft.com/office/powerpoint/2010/main" val="347030431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DC6B726-AFC3-224F-9798-5DD59B177CAF}"/>
              </a:ext>
            </a:extLst>
          </p:cNvPr>
          <p:cNvSpPr>
            <a:spLocks noGrp="1"/>
          </p:cNvSpPr>
          <p:nvPr>
            <p:ph type="title"/>
          </p:nvPr>
        </p:nvSpPr>
        <p:spPr/>
        <p:txBody>
          <a:bodyPr/>
          <a:lstStyle/>
          <a:p>
            <a:r>
              <a:rPr lang="es-AR" dirty="0"/>
              <a:t>Fake news o el falso balance</a:t>
            </a:r>
          </a:p>
        </p:txBody>
      </p:sp>
      <p:pic>
        <p:nvPicPr>
          <p:cNvPr id="5" name="Marcador de contenido 4">
            <a:extLst>
              <a:ext uri="{FF2B5EF4-FFF2-40B4-BE49-F238E27FC236}">
                <a16:creationId xmlns:a16="http://schemas.microsoft.com/office/drawing/2014/main" id="{8D60F94F-8825-9741-AC5C-29001E4187CD}"/>
              </a:ext>
            </a:extLst>
          </p:cNvPr>
          <p:cNvPicPr>
            <a:picLocks noGrp="1" noChangeAspect="1"/>
          </p:cNvPicPr>
          <p:nvPr>
            <p:ph idx="1"/>
          </p:nvPr>
        </p:nvPicPr>
        <p:blipFill>
          <a:blip r:embed="rId2"/>
          <a:stretch>
            <a:fillRect/>
          </a:stretch>
        </p:blipFill>
        <p:spPr>
          <a:xfrm>
            <a:off x="715525" y="2433784"/>
            <a:ext cx="10505675" cy="1654324"/>
          </a:xfrm>
        </p:spPr>
      </p:pic>
      <p:sp>
        <p:nvSpPr>
          <p:cNvPr id="6" name="CuadroTexto 5">
            <a:extLst>
              <a:ext uri="{FF2B5EF4-FFF2-40B4-BE49-F238E27FC236}">
                <a16:creationId xmlns:a16="http://schemas.microsoft.com/office/drawing/2014/main" id="{A56C38EA-BCD5-214A-A7F4-5A83A85039F5}"/>
              </a:ext>
            </a:extLst>
          </p:cNvPr>
          <p:cNvSpPr txBox="1"/>
          <p:nvPr/>
        </p:nvSpPr>
        <p:spPr>
          <a:xfrm>
            <a:off x="1161288" y="5132832"/>
            <a:ext cx="10059912" cy="1477328"/>
          </a:xfrm>
          <a:prstGeom prst="rect">
            <a:avLst/>
          </a:prstGeom>
          <a:noFill/>
        </p:spPr>
        <p:txBody>
          <a:bodyPr wrap="square" rtlCol="0">
            <a:spAutoFit/>
          </a:bodyPr>
          <a:lstStyle/>
          <a:p>
            <a:pPr algn="ctr"/>
            <a:r>
              <a:rPr lang="es-AR" b="1" dirty="0"/>
              <a:t>Editorial publicada en marzo en el diario La Nación de Costa Rica sobre la visita de la organización política religiosa Capitol Ministries</a:t>
            </a:r>
          </a:p>
          <a:p>
            <a:pPr algn="ctr"/>
            <a:endParaRPr lang="es-AR" b="1" dirty="0"/>
          </a:p>
          <a:p>
            <a:pPr algn="ctr"/>
            <a:r>
              <a:rPr lang="es-AR" b="1" dirty="0"/>
              <a:t> (</a:t>
            </a:r>
            <a:r>
              <a:rPr lang="es-AR" b="1" dirty="0">
                <a:hlinkClick r:id="rId3"/>
              </a:rPr>
              <a:t>https://www.nacion.com/opinion/editorial/editorial-asesoria-biblica/Y37WMPEB6RFCDL74BVQZSGO6FM/story/</a:t>
            </a:r>
            <a:r>
              <a:rPr lang="es-AR" b="1" dirty="0"/>
              <a:t>)</a:t>
            </a:r>
          </a:p>
        </p:txBody>
      </p:sp>
    </p:spTree>
    <p:extLst>
      <p:ext uri="{BB962C8B-B14F-4D97-AF65-F5344CB8AC3E}">
        <p14:creationId xmlns:p14="http://schemas.microsoft.com/office/powerpoint/2010/main" val="273188320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DC6B726-AFC3-224F-9798-5DD59B177CAF}"/>
              </a:ext>
            </a:extLst>
          </p:cNvPr>
          <p:cNvSpPr>
            <a:spLocks noGrp="1"/>
          </p:cNvSpPr>
          <p:nvPr>
            <p:ph type="title"/>
          </p:nvPr>
        </p:nvSpPr>
        <p:spPr/>
        <p:txBody>
          <a:bodyPr/>
          <a:lstStyle/>
          <a:p>
            <a:r>
              <a:rPr lang="es-AR" dirty="0"/>
              <a:t>Fake news o el falso balance</a:t>
            </a:r>
          </a:p>
        </p:txBody>
      </p:sp>
      <p:pic>
        <p:nvPicPr>
          <p:cNvPr id="8" name="Marcador de contenido 7" descr="Imagen que contiene edificio, persona, hombre, exterior&#10;&#10;Descripción generada automáticamente">
            <a:extLst>
              <a:ext uri="{FF2B5EF4-FFF2-40B4-BE49-F238E27FC236}">
                <a16:creationId xmlns:a16="http://schemas.microsoft.com/office/drawing/2014/main" id="{9553BB9F-652E-3C46-A2CD-A4746270EDF9}"/>
              </a:ext>
            </a:extLst>
          </p:cNvPr>
          <p:cNvPicPr>
            <a:picLocks noGrp="1" noChangeAspect="1"/>
          </p:cNvPicPr>
          <p:nvPr>
            <p:ph idx="1"/>
          </p:nvPr>
        </p:nvPicPr>
        <p:blipFill>
          <a:blip r:embed="rId2"/>
          <a:stretch>
            <a:fillRect/>
          </a:stretch>
        </p:blipFill>
        <p:spPr>
          <a:xfrm>
            <a:off x="738402" y="2084832"/>
            <a:ext cx="8462723" cy="4368428"/>
          </a:xfrm>
        </p:spPr>
      </p:pic>
      <p:sp>
        <p:nvSpPr>
          <p:cNvPr id="9" name="CuadroTexto 8">
            <a:extLst>
              <a:ext uri="{FF2B5EF4-FFF2-40B4-BE49-F238E27FC236}">
                <a16:creationId xmlns:a16="http://schemas.microsoft.com/office/drawing/2014/main" id="{ECCDBB84-69C6-ED4C-913D-655F0FF72F69}"/>
              </a:ext>
            </a:extLst>
          </p:cNvPr>
          <p:cNvSpPr txBox="1"/>
          <p:nvPr/>
        </p:nvSpPr>
        <p:spPr>
          <a:xfrm>
            <a:off x="9827288" y="2421653"/>
            <a:ext cx="1959428" cy="923330"/>
          </a:xfrm>
          <a:prstGeom prst="rect">
            <a:avLst/>
          </a:prstGeom>
          <a:noFill/>
        </p:spPr>
        <p:txBody>
          <a:bodyPr wrap="square" rtlCol="0">
            <a:spAutoFit/>
          </a:bodyPr>
          <a:lstStyle/>
          <a:p>
            <a:r>
              <a:rPr lang="es-AR" b="1" dirty="0"/>
              <a:t>Canal de televisión RT, global</a:t>
            </a:r>
          </a:p>
        </p:txBody>
      </p:sp>
    </p:spTree>
    <p:extLst>
      <p:ext uri="{BB962C8B-B14F-4D97-AF65-F5344CB8AC3E}">
        <p14:creationId xmlns:p14="http://schemas.microsoft.com/office/powerpoint/2010/main" val="168946639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8C2D4D3-AF76-5D44-B68F-7E0346DC1BB8}"/>
              </a:ext>
            </a:extLst>
          </p:cNvPr>
          <p:cNvSpPr>
            <a:spLocks noGrp="1"/>
          </p:cNvSpPr>
          <p:nvPr>
            <p:ph type="title"/>
          </p:nvPr>
        </p:nvSpPr>
        <p:spPr/>
        <p:txBody>
          <a:bodyPr/>
          <a:lstStyle/>
          <a:p>
            <a:r>
              <a:rPr lang="es-AR" dirty="0"/>
              <a:t>Variabilidad vs cambio climático</a:t>
            </a:r>
          </a:p>
        </p:txBody>
      </p:sp>
      <p:pic>
        <p:nvPicPr>
          <p:cNvPr id="5" name="Marcador de contenido 4" descr="Imagen que contiene captura de pantalla&#10;&#10;Descripción generada automáticamente">
            <a:extLst>
              <a:ext uri="{FF2B5EF4-FFF2-40B4-BE49-F238E27FC236}">
                <a16:creationId xmlns:a16="http://schemas.microsoft.com/office/drawing/2014/main" id="{319BBD3A-3645-624B-B91D-46D603BF5C07}"/>
              </a:ext>
            </a:extLst>
          </p:cNvPr>
          <p:cNvPicPr>
            <a:picLocks noGrp="1" noChangeAspect="1"/>
          </p:cNvPicPr>
          <p:nvPr>
            <p:ph idx="1"/>
          </p:nvPr>
        </p:nvPicPr>
        <p:blipFill>
          <a:blip r:embed="rId2"/>
          <a:stretch>
            <a:fillRect/>
          </a:stretch>
        </p:blipFill>
        <p:spPr>
          <a:xfrm>
            <a:off x="146114" y="3034023"/>
            <a:ext cx="9720262" cy="1868310"/>
          </a:xfrm>
        </p:spPr>
      </p:pic>
      <p:sp>
        <p:nvSpPr>
          <p:cNvPr id="6" name="CuadroTexto 5">
            <a:extLst>
              <a:ext uri="{FF2B5EF4-FFF2-40B4-BE49-F238E27FC236}">
                <a16:creationId xmlns:a16="http://schemas.microsoft.com/office/drawing/2014/main" id="{78864ED2-26CD-A64C-B262-DBAB207BA563}"/>
              </a:ext>
            </a:extLst>
          </p:cNvPr>
          <p:cNvSpPr txBox="1"/>
          <p:nvPr/>
        </p:nvSpPr>
        <p:spPr>
          <a:xfrm>
            <a:off x="10448544" y="3044848"/>
            <a:ext cx="1743456" cy="923330"/>
          </a:xfrm>
          <a:prstGeom prst="rect">
            <a:avLst/>
          </a:prstGeom>
          <a:noFill/>
        </p:spPr>
        <p:txBody>
          <a:bodyPr wrap="square" rtlCol="0">
            <a:spAutoFit/>
          </a:bodyPr>
          <a:lstStyle/>
          <a:p>
            <a:r>
              <a:rPr lang="es-AR" b="1" dirty="0"/>
              <a:t>Diario La Nación, Argentina</a:t>
            </a:r>
          </a:p>
        </p:txBody>
      </p:sp>
    </p:spTree>
    <p:extLst>
      <p:ext uri="{BB962C8B-B14F-4D97-AF65-F5344CB8AC3E}">
        <p14:creationId xmlns:p14="http://schemas.microsoft.com/office/powerpoint/2010/main" val="311993065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8C2D4D3-AF76-5D44-B68F-7E0346DC1BB8}"/>
              </a:ext>
            </a:extLst>
          </p:cNvPr>
          <p:cNvSpPr>
            <a:spLocks noGrp="1"/>
          </p:cNvSpPr>
          <p:nvPr>
            <p:ph type="title"/>
          </p:nvPr>
        </p:nvSpPr>
        <p:spPr/>
        <p:txBody>
          <a:bodyPr/>
          <a:lstStyle/>
          <a:p>
            <a:r>
              <a:rPr lang="es-AR" dirty="0"/>
              <a:t>Olvidarse del cambio climático</a:t>
            </a:r>
          </a:p>
        </p:txBody>
      </p:sp>
      <p:sp>
        <p:nvSpPr>
          <p:cNvPr id="6" name="CuadroTexto 5">
            <a:extLst>
              <a:ext uri="{FF2B5EF4-FFF2-40B4-BE49-F238E27FC236}">
                <a16:creationId xmlns:a16="http://schemas.microsoft.com/office/drawing/2014/main" id="{78864ED2-26CD-A64C-B262-DBAB207BA563}"/>
              </a:ext>
            </a:extLst>
          </p:cNvPr>
          <p:cNvSpPr txBox="1"/>
          <p:nvPr/>
        </p:nvSpPr>
        <p:spPr>
          <a:xfrm>
            <a:off x="10448544" y="3044848"/>
            <a:ext cx="1743456" cy="646331"/>
          </a:xfrm>
          <a:prstGeom prst="rect">
            <a:avLst/>
          </a:prstGeom>
          <a:noFill/>
        </p:spPr>
        <p:txBody>
          <a:bodyPr wrap="square" rtlCol="0">
            <a:spAutoFit/>
          </a:bodyPr>
          <a:lstStyle/>
          <a:p>
            <a:r>
              <a:rPr lang="es-AR" b="1" dirty="0"/>
              <a:t>Sputnik, medio global</a:t>
            </a:r>
          </a:p>
        </p:txBody>
      </p:sp>
      <p:pic>
        <p:nvPicPr>
          <p:cNvPr id="8" name="Marcador de contenido 7">
            <a:extLst>
              <a:ext uri="{FF2B5EF4-FFF2-40B4-BE49-F238E27FC236}">
                <a16:creationId xmlns:a16="http://schemas.microsoft.com/office/drawing/2014/main" id="{090DA983-9500-6B44-BDFB-3DA6C01CBA93}"/>
              </a:ext>
            </a:extLst>
          </p:cNvPr>
          <p:cNvPicPr>
            <a:picLocks noGrp="1" noChangeAspect="1"/>
          </p:cNvPicPr>
          <p:nvPr>
            <p:ph idx="1"/>
          </p:nvPr>
        </p:nvPicPr>
        <p:blipFill>
          <a:blip r:embed="rId2"/>
          <a:stretch>
            <a:fillRect/>
          </a:stretch>
        </p:blipFill>
        <p:spPr>
          <a:xfrm>
            <a:off x="2459138" y="2286000"/>
            <a:ext cx="6849861" cy="4022725"/>
          </a:xfrm>
        </p:spPr>
      </p:pic>
    </p:spTree>
    <p:extLst>
      <p:ext uri="{BB962C8B-B14F-4D97-AF65-F5344CB8AC3E}">
        <p14:creationId xmlns:p14="http://schemas.microsoft.com/office/powerpoint/2010/main" val="196713847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7" name="Straight Connector 10">
            <a:extLst>
              <a:ext uri="{FF2B5EF4-FFF2-40B4-BE49-F238E27FC236}">
                <a16:creationId xmlns:a16="http://schemas.microsoft.com/office/drawing/2014/main" id="{9200C8B5-FB5A-4F8B-A9BD-693C051418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ítulo 1">
            <a:extLst>
              <a:ext uri="{FF2B5EF4-FFF2-40B4-BE49-F238E27FC236}">
                <a16:creationId xmlns:a16="http://schemas.microsoft.com/office/drawing/2014/main" id="{65B7E041-C1D3-5540-B0D1-E35F4C7835F8}"/>
              </a:ext>
            </a:extLst>
          </p:cNvPr>
          <p:cNvSpPr>
            <a:spLocks noGrp="1"/>
          </p:cNvSpPr>
          <p:nvPr>
            <p:ph type="title"/>
          </p:nvPr>
        </p:nvSpPr>
        <p:spPr>
          <a:xfrm>
            <a:off x="1024128" y="585216"/>
            <a:ext cx="5867061" cy="1499616"/>
          </a:xfrm>
        </p:spPr>
        <p:txBody>
          <a:bodyPr vert="horz" lIns="91440" tIns="45720" rIns="91440" bIns="45720" rtlCol="0" anchor="ctr">
            <a:normAutofit/>
          </a:bodyPr>
          <a:lstStyle/>
          <a:p>
            <a:r>
              <a:rPr lang="en-US" sz="5000"/>
              <a:t>Por encima de todo, tener corazón</a:t>
            </a:r>
          </a:p>
        </p:txBody>
      </p:sp>
      <p:pic>
        <p:nvPicPr>
          <p:cNvPr id="6" name="Marcador de contenido 5" descr="Imagen que contiene persona, exterior, hombre, deporte&#10;&#10;Descripción generada automáticamente">
            <a:extLst>
              <a:ext uri="{FF2B5EF4-FFF2-40B4-BE49-F238E27FC236}">
                <a16:creationId xmlns:a16="http://schemas.microsoft.com/office/drawing/2014/main" id="{6989F269-CB3E-174D-9077-15287C881013}"/>
              </a:ext>
            </a:extLst>
          </p:cNvPr>
          <p:cNvPicPr>
            <a:picLocks noGrp="1" noChangeAspect="1"/>
          </p:cNvPicPr>
          <p:nvPr>
            <p:ph idx="1"/>
          </p:nvPr>
        </p:nvPicPr>
        <p:blipFill>
          <a:blip r:embed="rId2"/>
          <a:stretch>
            <a:fillRect/>
          </a:stretch>
        </p:blipFill>
        <p:spPr>
          <a:xfrm>
            <a:off x="1046647" y="2286000"/>
            <a:ext cx="5822022" cy="3886200"/>
          </a:xfrm>
          <a:prstGeom prst="rect">
            <a:avLst/>
          </a:prstGeom>
        </p:spPr>
      </p:pic>
      <p:sp>
        <p:nvSpPr>
          <p:cNvPr id="18" name="Rectangle 12">
            <a:extLst>
              <a:ext uri="{FF2B5EF4-FFF2-40B4-BE49-F238E27FC236}">
                <a16:creationId xmlns:a16="http://schemas.microsoft.com/office/drawing/2014/main" id="{CA4D39DB-AFA4-47BA-A7F2-13A71D210C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6" y="-2"/>
            <a:ext cx="4657344" cy="685800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Marcador de texto 3">
            <a:extLst>
              <a:ext uri="{FF2B5EF4-FFF2-40B4-BE49-F238E27FC236}">
                <a16:creationId xmlns:a16="http://schemas.microsoft.com/office/drawing/2014/main" id="{00351FDD-C7FD-1542-A693-EC2A32457012}"/>
              </a:ext>
            </a:extLst>
          </p:cNvPr>
          <p:cNvSpPr>
            <a:spLocks noGrp="1"/>
          </p:cNvSpPr>
          <p:nvPr>
            <p:ph type="body" sz="half" idx="2"/>
          </p:nvPr>
        </p:nvSpPr>
        <p:spPr>
          <a:xfrm>
            <a:off x="8021490" y="585216"/>
            <a:ext cx="3527043" cy="5586984"/>
          </a:xfrm>
        </p:spPr>
        <p:txBody>
          <a:bodyPr vert="horz" lIns="45720" tIns="45720" rIns="45720" bIns="45720" rtlCol="0" anchor="ctr">
            <a:normAutofit/>
          </a:bodyPr>
          <a:lstStyle/>
          <a:p>
            <a:pPr marL="285750" indent="-285750">
              <a:lnSpc>
                <a:spcPct val="90000"/>
              </a:lnSpc>
              <a:buFont typeface="Arial" panose="020B0604020202020204" pitchFamily="34" charset="0"/>
              <a:buChar char="•"/>
            </a:pPr>
            <a:r>
              <a:rPr lang="en-US" sz="2000" dirty="0">
                <a:solidFill>
                  <a:srgbClr val="FFFFFF"/>
                </a:solidFill>
              </a:rPr>
              <a:t>-Si </a:t>
            </a:r>
            <a:r>
              <a:rPr lang="en-US" sz="2000" dirty="0" err="1">
                <a:solidFill>
                  <a:srgbClr val="FFFFFF"/>
                </a:solidFill>
              </a:rPr>
              <a:t>bien</a:t>
            </a:r>
            <a:r>
              <a:rPr lang="en-US" sz="2000" dirty="0">
                <a:solidFill>
                  <a:srgbClr val="FFFFFF"/>
                </a:solidFill>
              </a:rPr>
              <a:t> </a:t>
            </a:r>
            <a:r>
              <a:rPr lang="en-US" sz="2000" dirty="0" err="1">
                <a:solidFill>
                  <a:srgbClr val="FFFFFF"/>
                </a:solidFill>
              </a:rPr>
              <a:t>parece</a:t>
            </a:r>
            <a:r>
              <a:rPr lang="en-US" sz="2000" dirty="0">
                <a:solidFill>
                  <a:srgbClr val="FFFFFF"/>
                </a:solidFill>
              </a:rPr>
              <a:t> </a:t>
            </a:r>
            <a:r>
              <a:rPr lang="en-US" sz="2000" dirty="0" err="1">
                <a:solidFill>
                  <a:srgbClr val="FFFFFF"/>
                </a:solidFill>
              </a:rPr>
              <a:t>desafiante</a:t>
            </a:r>
            <a:r>
              <a:rPr lang="en-US" sz="2000" dirty="0">
                <a:solidFill>
                  <a:srgbClr val="FFFFFF"/>
                </a:solidFill>
              </a:rPr>
              <a:t>, no </a:t>
            </a:r>
            <a:r>
              <a:rPr lang="en-US" sz="2000" dirty="0" err="1">
                <a:solidFill>
                  <a:srgbClr val="FFFFFF"/>
                </a:solidFill>
              </a:rPr>
              <a:t>debemos</a:t>
            </a:r>
            <a:r>
              <a:rPr lang="en-US" sz="2000" dirty="0">
                <a:solidFill>
                  <a:srgbClr val="FFFFFF"/>
                </a:solidFill>
              </a:rPr>
              <a:t> </a:t>
            </a:r>
            <a:r>
              <a:rPr lang="en-US" sz="2000" dirty="0" err="1">
                <a:solidFill>
                  <a:srgbClr val="FFFFFF"/>
                </a:solidFill>
              </a:rPr>
              <a:t>olvidar</a:t>
            </a:r>
            <a:r>
              <a:rPr lang="en-US" sz="2000" dirty="0">
                <a:solidFill>
                  <a:srgbClr val="FFFFFF"/>
                </a:solidFill>
              </a:rPr>
              <a:t> que la </a:t>
            </a:r>
            <a:r>
              <a:rPr lang="en-US" sz="2000" dirty="0" err="1">
                <a:solidFill>
                  <a:srgbClr val="FFFFFF"/>
                </a:solidFill>
              </a:rPr>
              <a:t>cobertura</a:t>
            </a:r>
            <a:r>
              <a:rPr lang="en-US" sz="2000" dirty="0">
                <a:solidFill>
                  <a:srgbClr val="FFFFFF"/>
                </a:solidFill>
              </a:rPr>
              <a:t> del </a:t>
            </a:r>
            <a:r>
              <a:rPr lang="en-US" sz="2000" dirty="0" err="1">
                <a:solidFill>
                  <a:srgbClr val="FFFFFF"/>
                </a:solidFill>
              </a:rPr>
              <a:t>cambio</a:t>
            </a:r>
            <a:r>
              <a:rPr lang="en-US" sz="2000" dirty="0">
                <a:solidFill>
                  <a:srgbClr val="FFFFFF"/>
                </a:solidFill>
              </a:rPr>
              <a:t> </a:t>
            </a:r>
            <a:r>
              <a:rPr lang="en-US" sz="2000" dirty="0" err="1">
                <a:solidFill>
                  <a:srgbClr val="FFFFFF"/>
                </a:solidFill>
              </a:rPr>
              <a:t>climático</a:t>
            </a:r>
            <a:r>
              <a:rPr lang="en-US" sz="2000" dirty="0">
                <a:solidFill>
                  <a:srgbClr val="FFFFFF"/>
                </a:solidFill>
              </a:rPr>
              <a:t> ha dado </a:t>
            </a:r>
            <a:r>
              <a:rPr lang="en-US" sz="2000" dirty="0" err="1">
                <a:solidFill>
                  <a:srgbClr val="FFFFFF"/>
                </a:solidFill>
              </a:rPr>
              <a:t>pasos</a:t>
            </a:r>
            <a:r>
              <a:rPr lang="en-US" sz="2000" dirty="0">
                <a:solidFill>
                  <a:srgbClr val="FFFFFF"/>
                </a:solidFill>
              </a:rPr>
              <a:t> </a:t>
            </a:r>
            <a:r>
              <a:rPr lang="en-US" sz="2000" dirty="0" err="1">
                <a:solidFill>
                  <a:srgbClr val="FFFFFF"/>
                </a:solidFill>
              </a:rPr>
              <a:t>enormes</a:t>
            </a:r>
            <a:r>
              <a:rPr lang="en-US" sz="2000" dirty="0">
                <a:solidFill>
                  <a:srgbClr val="FFFFFF"/>
                </a:solidFill>
              </a:rPr>
              <a:t> </a:t>
            </a:r>
            <a:r>
              <a:rPr lang="en-US" sz="2000" dirty="0" err="1">
                <a:solidFill>
                  <a:srgbClr val="FFFFFF"/>
                </a:solidFill>
              </a:rPr>
              <a:t>en</a:t>
            </a:r>
            <a:r>
              <a:rPr lang="en-US" sz="2000" dirty="0">
                <a:solidFill>
                  <a:srgbClr val="FFFFFF"/>
                </a:solidFill>
              </a:rPr>
              <a:t> </a:t>
            </a:r>
            <a:r>
              <a:rPr lang="en-US" sz="2000" dirty="0" err="1">
                <a:solidFill>
                  <a:srgbClr val="FFFFFF"/>
                </a:solidFill>
              </a:rPr>
              <a:t>los</a:t>
            </a:r>
            <a:r>
              <a:rPr lang="en-US" sz="2000" dirty="0">
                <a:solidFill>
                  <a:srgbClr val="FFFFFF"/>
                </a:solidFill>
              </a:rPr>
              <a:t> </a:t>
            </a:r>
            <a:r>
              <a:rPr lang="en-US" sz="2000" dirty="0" err="1">
                <a:solidFill>
                  <a:srgbClr val="FFFFFF"/>
                </a:solidFill>
              </a:rPr>
              <a:t>últimos</a:t>
            </a:r>
            <a:r>
              <a:rPr lang="en-US" sz="2000" dirty="0">
                <a:solidFill>
                  <a:srgbClr val="FFFFFF"/>
                </a:solidFill>
              </a:rPr>
              <a:t> </a:t>
            </a:r>
            <a:r>
              <a:rPr lang="en-US" sz="2000" dirty="0" err="1">
                <a:solidFill>
                  <a:srgbClr val="FFFFFF"/>
                </a:solidFill>
              </a:rPr>
              <a:t>años</a:t>
            </a:r>
            <a:r>
              <a:rPr lang="en-US" sz="2000" dirty="0">
                <a:solidFill>
                  <a:srgbClr val="FFFFFF"/>
                </a:solidFill>
              </a:rPr>
              <a:t>, el </a:t>
            </a:r>
            <a:r>
              <a:rPr lang="en-US" sz="2000" dirty="0" err="1">
                <a:solidFill>
                  <a:srgbClr val="FFFFFF"/>
                </a:solidFill>
              </a:rPr>
              <a:t>nivel</a:t>
            </a:r>
            <a:r>
              <a:rPr lang="en-US" sz="2000" dirty="0">
                <a:solidFill>
                  <a:srgbClr val="FFFFFF"/>
                </a:solidFill>
              </a:rPr>
              <a:t> de </a:t>
            </a:r>
            <a:r>
              <a:rPr lang="en-US" sz="2000" dirty="0" err="1">
                <a:solidFill>
                  <a:srgbClr val="FFFFFF"/>
                </a:solidFill>
              </a:rPr>
              <a:t>incertidumbre</a:t>
            </a:r>
            <a:r>
              <a:rPr lang="en-US" sz="2000" dirty="0">
                <a:solidFill>
                  <a:srgbClr val="FFFFFF"/>
                </a:solidFill>
              </a:rPr>
              <a:t> se ha </a:t>
            </a:r>
            <a:r>
              <a:rPr lang="en-US" sz="2000" dirty="0" err="1">
                <a:solidFill>
                  <a:srgbClr val="FFFFFF"/>
                </a:solidFill>
              </a:rPr>
              <a:t>reducido</a:t>
            </a:r>
            <a:r>
              <a:rPr lang="en-US" sz="2000" dirty="0">
                <a:solidFill>
                  <a:srgbClr val="FFFFFF"/>
                </a:solidFill>
              </a:rPr>
              <a:t> y </a:t>
            </a:r>
            <a:r>
              <a:rPr lang="en-US" sz="2000" dirty="0" err="1">
                <a:solidFill>
                  <a:srgbClr val="FFFFFF"/>
                </a:solidFill>
              </a:rPr>
              <a:t>es</a:t>
            </a:r>
            <a:r>
              <a:rPr lang="en-US" sz="2000" dirty="0">
                <a:solidFill>
                  <a:srgbClr val="FFFFFF"/>
                </a:solidFill>
              </a:rPr>
              <a:t> un </a:t>
            </a:r>
            <a:r>
              <a:rPr lang="en-US" sz="2000" dirty="0" err="1">
                <a:solidFill>
                  <a:srgbClr val="FFFFFF"/>
                </a:solidFill>
              </a:rPr>
              <a:t>tema</a:t>
            </a:r>
            <a:r>
              <a:rPr lang="en-US" sz="2000" dirty="0">
                <a:solidFill>
                  <a:srgbClr val="FFFFFF"/>
                </a:solidFill>
              </a:rPr>
              <a:t> </a:t>
            </a:r>
            <a:r>
              <a:rPr lang="en-US" sz="2000" dirty="0" err="1">
                <a:solidFill>
                  <a:srgbClr val="FFFFFF"/>
                </a:solidFill>
              </a:rPr>
              <a:t>fascinante</a:t>
            </a:r>
            <a:endParaRPr lang="en-US" sz="2000" dirty="0">
              <a:solidFill>
                <a:srgbClr val="FFFFFF"/>
              </a:solidFill>
            </a:endParaRPr>
          </a:p>
          <a:p>
            <a:pPr marL="285750" indent="-285750">
              <a:lnSpc>
                <a:spcPct val="90000"/>
              </a:lnSpc>
              <a:buFont typeface="Arial" panose="020B0604020202020204" pitchFamily="34" charset="0"/>
              <a:buChar char="•"/>
            </a:pPr>
            <a:r>
              <a:rPr lang="en-US" sz="2000" dirty="0">
                <a:solidFill>
                  <a:srgbClr val="FFFFFF"/>
                </a:solidFill>
              </a:rPr>
              <a:t>-Los </a:t>
            </a:r>
            <a:r>
              <a:rPr lang="en-US" sz="2000" dirty="0" err="1">
                <a:solidFill>
                  <a:srgbClr val="FFFFFF"/>
                </a:solidFill>
              </a:rPr>
              <a:t>intentos</a:t>
            </a:r>
            <a:r>
              <a:rPr lang="en-US" sz="2000" dirty="0">
                <a:solidFill>
                  <a:srgbClr val="FFFFFF"/>
                </a:solidFill>
              </a:rPr>
              <a:t> para </a:t>
            </a:r>
            <a:r>
              <a:rPr lang="en-US" sz="2000" dirty="0" err="1">
                <a:solidFill>
                  <a:srgbClr val="FFFFFF"/>
                </a:solidFill>
              </a:rPr>
              <a:t>resolverlo</a:t>
            </a:r>
            <a:r>
              <a:rPr lang="en-US" sz="2000" dirty="0">
                <a:solidFill>
                  <a:srgbClr val="FFFFFF"/>
                </a:solidFill>
              </a:rPr>
              <a:t> </a:t>
            </a:r>
            <a:r>
              <a:rPr lang="en-US" sz="2000" dirty="0" err="1">
                <a:solidFill>
                  <a:srgbClr val="FFFFFF"/>
                </a:solidFill>
              </a:rPr>
              <a:t>pueden</a:t>
            </a:r>
            <a:r>
              <a:rPr lang="en-US" sz="2000" dirty="0">
                <a:solidFill>
                  <a:srgbClr val="FFFFFF"/>
                </a:solidFill>
              </a:rPr>
              <a:t> </a:t>
            </a:r>
            <a:r>
              <a:rPr lang="en-US" sz="2000" dirty="0" err="1">
                <a:solidFill>
                  <a:srgbClr val="FFFFFF"/>
                </a:solidFill>
              </a:rPr>
              <a:t>parecer</a:t>
            </a:r>
            <a:r>
              <a:rPr lang="en-US" sz="2000" dirty="0">
                <a:solidFill>
                  <a:srgbClr val="FFFFFF"/>
                </a:solidFill>
              </a:rPr>
              <a:t> </a:t>
            </a:r>
            <a:r>
              <a:rPr lang="en-US" sz="2000" dirty="0" err="1">
                <a:solidFill>
                  <a:srgbClr val="FFFFFF"/>
                </a:solidFill>
              </a:rPr>
              <a:t>insuficientes</a:t>
            </a:r>
            <a:r>
              <a:rPr lang="en-US" sz="2000" dirty="0">
                <a:solidFill>
                  <a:srgbClr val="FFFFFF"/>
                </a:solidFill>
              </a:rPr>
              <a:t> </a:t>
            </a:r>
            <a:r>
              <a:rPr lang="en-US" sz="2000" dirty="0" err="1">
                <a:solidFill>
                  <a:srgbClr val="FFFFFF"/>
                </a:solidFill>
              </a:rPr>
              <a:t>pero</a:t>
            </a:r>
            <a:r>
              <a:rPr lang="en-US" sz="2000" dirty="0">
                <a:solidFill>
                  <a:srgbClr val="FFFFFF"/>
                </a:solidFill>
              </a:rPr>
              <a:t> al </a:t>
            </a:r>
            <a:r>
              <a:rPr lang="en-US" sz="2000" dirty="0" err="1">
                <a:solidFill>
                  <a:srgbClr val="FFFFFF"/>
                </a:solidFill>
              </a:rPr>
              <a:t>tema</a:t>
            </a:r>
            <a:r>
              <a:rPr lang="en-US" sz="2000" dirty="0">
                <a:solidFill>
                  <a:srgbClr val="FFFFFF"/>
                </a:solidFill>
              </a:rPr>
              <a:t> se lo </a:t>
            </a:r>
            <a:r>
              <a:rPr lang="en-US" sz="2000" dirty="0" err="1">
                <a:solidFill>
                  <a:srgbClr val="FFFFFF"/>
                </a:solidFill>
              </a:rPr>
              <a:t>toma</a:t>
            </a:r>
            <a:r>
              <a:rPr lang="en-US" sz="2000" dirty="0">
                <a:solidFill>
                  <a:srgbClr val="FFFFFF"/>
                </a:solidFill>
              </a:rPr>
              <a:t> </a:t>
            </a:r>
            <a:r>
              <a:rPr lang="en-US" sz="2000" dirty="0" err="1">
                <a:solidFill>
                  <a:srgbClr val="FFFFFF"/>
                </a:solidFill>
              </a:rPr>
              <a:t>mucho</a:t>
            </a:r>
            <a:r>
              <a:rPr lang="en-US" sz="2000" dirty="0">
                <a:solidFill>
                  <a:srgbClr val="FFFFFF"/>
                </a:solidFill>
              </a:rPr>
              <a:t> </a:t>
            </a:r>
            <a:r>
              <a:rPr lang="en-US" sz="2000" dirty="0" err="1">
                <a:solidFill>
                  <a:srgbClr val="FFFFFF"/>
                </a:solidFill>
              </a:rPr>
              <a:t>más</a:t>
            </a:r>
            <a:r>
              <a:rPr lang="en-US" sz="2000" dirty="0">
                <a:solidFill>
                  <a:srgbClr val="FFFFFF"/>
                </a:solidFill>
              </a:rPr>
              <a:t> </a:t>
            </a:r>
            <a:r>
              <a:rPr lang="en-US" sz="2000" dirty="0" err="1">
                <a:solidFill>
                  <a:srgbClr val="FFFFFF"/>
                </a:solidFill>
              </a:rPr>
              <a:t>seriamente</a:t>
            </a:r>
            <a:r>
              <a:rPr lang="en-US" sz="2000" dirty="0">
                <a:solidFill>
                  <a:srgbClr val="FFFFFF"/>
                </a:solidFill>
              </a:rPr>
              <a:t>, </a:t>
            </a:r>
            <a:r>
              <a:rPr lang="en-US" sz="2000" dirty="0" err="1">
                <a:solidFill>
                  <a:srgbClr val="FFFFFF"/>
                </a:solidFill>
              </a:rPr>
              <a:t>ahora</a:t>
            </a:r>
            <a:r>
              <a:rPr lang="en-US" sz="2000" dirty="0">
                <a:solidFill>
                  <a:srgbClr val="FFFFFF"/>
                </a:solidFill>
              </a:rPr>
              <a:t> con un </a:t>
            </a:r>
            <a:r>
              <a:rPr lang="en-US" sz="2000" dirty="0" err="1">
                <a:solidFill>
                  <a:srgbClr val="FFFFFF"/>
                </a:solidFill>
              </a:rPr>
              <a:t>acuerdo</a:t>
            </a:r>
            <a:r>
              <a:rPr lang="en-US" sz="2000" dirty="0">
                <a:solidFill>
                  <a:srgbClr val="FFFFFF"/>
                </a:solidFill>
              </a:rPr>
              <a:t> global para </a:t>
            </a:r>
            <a:r>
              <a:rPr lang="en-US" sz="2000" dirty="0" err="1">
                <a:solidFill>
                  <a:srgbClr val="FFFFFF"/>
                </a:solidFill>
              </a:rPr>
              <a:t>todos</a:t>
            </a:r>
            <a:r>
              <a:rPr lang="en-US" sz="2000" dirty="0">
                <a:solidFill>
                  <a:srgbClr val="FFFFFF"/>
                </a:solidFill>
              </a:rPr>
              <a:t> </a:t>
            </a:r>
            <a:r>
              <a:rPr lang="en-US" sz="2000" dirty="0" err="1">
                <a:solidFill>
                  <a:srgbClr val="FFFFFF"/>
                </a:solidFill>
              </a:rPr>
              <a:t>los</a:t>
            </a:r>
            <a:r>
              <a:rPr lang="en-US" sz="2000" dirty="0">
                <a:solidFill>
                  <a:srgbClr val="FFFFFF"/>
                </a:solidFill>
              </a:rPr>
              <a:t> </a:t>
            </a:r>
            <a:r>
              <a:rPr lang="en-US" sz="2000" dirty="0" err="1">
                <a:solidFill>
                  <a:srgbClr val="FFFFFF"/>
                </a:solidFill>
              </a:rPr>
              <a:t>países</a:t>
            </a:r>
            <a:endParaRPr lang="en-US" sz="2000" dirty="0">
              <a:solidFill>
                <a:srgbClr val="FFFFFF"/>
              </a:solidFill>
            </a:endParaRPr>
          </a:p>
          <a:p>
            <a:pPr marL="285750" indent="-285750">
              <a:lnSpc>
                <a:spcPct val="90000"/>
              </a:lnSpc>
              <a:buFont typeface="Arial" panose="020B0604020202020204" pitchFamily="34" charset="0"/>
              <a:buChar char="•"/>
            </a:pPr>
            <a:r>
              <a:rPr lang="en-US" sz="2000" dirty="0">
                <a:solidFill>
                  <a:srgbClr val="FFFFFF"/>
                </a:solidFill>
              </a:rPr>
              <a:t>-Los </a:t>
            </a:r>
            <a:r>
              <a:rPr lang="en-US" sz="2000" dirty="0" err="1">
                <a:solidFill>
                  <a:srgbClr val="FFFFFF"/>
                </a:solidFill>
              </a:rPr>
              <a:t>medios</a:t>
            </a:r>
            <a:r>
              <a:rPr lang="en-US" sz="2000" dirty="0">
                <a:solidFill>
                  <a:srgbClr val="FFFFFF"/>
                </a:solidFill>
              </a:rPr>
              <a:t> de a </a:t>
            </a:r>
            <a:r>
              <a:rPr lang="en-US" sz="2000" dirty="0" err="1">
                <a:solidFill>
                  <a:srgbClr val="FFFFFF"/>
                </a:solidFill>
              </a:rPr>
              <a:t>poco</a:t>
            </a:r>
            <a:r>
              <a:rPr lang="en-US" sz="2000" dirty="0">
                <a:solidFill>
                  <a:srgbClr val="FFFFFF"/>
                </a:solidFill>
              </a:rPr>
              <a:t> </a:t>
            </a:r>
            <a:r>
              <a:rPr lang="en-US" sz="2000" dirty="0" err="1">
                <a:solidFill>
                  <a:srgbClr val="FFFFFF"/>
                </a:solidFill>
              </a:rPr>
              <a:t>están</a:t>
            </a:r>
            <a:r>
              <a:rPr lang="en-US" sz="2000" dirty="0">
                <a:solidFill>
                  <a:srgbClr val="FFFFFF"/>
                </a:solidFill>
              </a:rPr>
              <a:t> </a:t>
            </a:r>
            <a:r>
              <a:rPr lang="en-US" sz="2000" dirty="0" err="1">
                <a:solidFill>
                  <a:srgbClr val="FFFFFF"/>
                </a:solidFill>
              </a:rPr>
              <a:t>empezando</a:t>
            </a:r>
            <a:r>
              <a:rPr lang="en-US" sz="2000" dirty="0">
                <a:solidFill>
                  <a:srgbClr val="FFFFFF"/>
                </a:solidFill>
              </a:rPr>
              <a:t> a </a:t>
            </a:r>
            <a:r>
              <a:rPr lang="en-US" sz="2000" dirty="0" err="1">
                <a:solidFill>
                  <a:srgbClr val="FFFFFF"/>
                </a:solidFill>
              </a:rPr>
              <a:t>darle</a:t>
            </a:r>
            <a:r>
              <a:rPr lang="en-US" sz="2000" dirty="0">
                <a:solidFill>
                  <a:srgbClr val="FFFFFF"/>
                </a:solidFill>
              </a:rPr>
              <a:t> al </a:t>
            </a:r>
            <a:r>
              <a:rPr lang="en-US" sz="2000" dirty="0" err="1">
                <a:solidFill>
                  <a:srgbClr val="FFFFFF"/>
                </a:solidFill>
              </a:rPr>
              <a:t>tema</a:t>
            </a:r>
            <a:r>
              <a:rPr lang="en-US" sz="2000" dirty="0">
                <a:solidFill>
                  <a:srgbClr val="FFFFFF"/>
                </a:solidFill>
              </a:rPr>
              <a:t> la </a:t>
            </a:r>
            <a:r>
              <a:rPr lang="en-US" sz="2000" dirty="0" err="1">
                <a:solidFill>
                  <a:srgbClr val="FFFFFF"/>
                </a:solidFill>
              </a:rPr>
              <a:t>atención</a:t>
            </a:r>
            <a:r>
              <a:rPr lang="en-US" sz="2000" dirty="0">
                <a:solidFill>
                  <a:srgbClr val="FFFFFF"/>
                </a:solidFill>
              </a:rPr>
              <a:t> que se </a:t>
            </a:r>
            <a:r>
              <a:rPr lang="en-US" sz="2000" dirty="0" err="1">
                <a:solidFill>
                  <a:srgbClr val="FFFFFF"/>
                </a:solidFill>
              </a:rPr>
              <a:t>merece</a:t>
            </a:r>
            <a:r>
              <a:rPr lang="en-US" sz="2000" dirty="0">
                <a:solidFill>
                  <a:srgbClr val="FFFFFF"/>
                </a:solidFill>
              </a:rPr>
              <a:t>. El </a:t>
            </a:r>
            <a:r>
              <a:rPr lang="en-US" sz="2000" dirty="0" err="1">
                <a:solidFill>
                  <a:srgbClr val="FFFFFF"/>
                </a:solidFill>
              </a:rPr>
              <a:t>cambio</a:t>
            </a:r>
            <a:r>
              <a:rPr lang="en-US" sz="2000" dirty="0">
                <a:solidFill>
                  <a:srgbClr val="FFFFFF"/>
                </a:solidFill>
              </a:rPr>
              <a:t> </a:t>
            </a:r>
            <a:r>
              <a:rPr lang="en-US" sz="2000" dirty="0" err="1">
                <a:solidFill>
                  <a:srgbClr val="FFFFFF"/>
                </a:solidFill>
              </a:rPr>
              <a:t>climático</a:t>
            </a:r>
            <a:r>
              <a:rPr lang="en-US" sz="2000" dirty="0">
                <a:solidFill>
                  <a:srgbClr val="FFFFFF"/>
                </a:solidFill>
              </a:rPr>
              <a:t> </a:t>
            </a:r>
            <a:r>
              <a:rPr lang="en-US" sz="2000" dirty="0" err="1">
                <a:solidFill>
                  <a:srgbClr val="FFFFFF"/>
                </a:solidFill>
              </a:rPr>
              <a:t>llegó</a:t>
            </a:r>
            <a:r>
              <a:rPr lang="en-US" sz="2000" dirty="0">
                <a:solidFill>
                  <a:srgbClr val="FFFFFF"/>
                </a:solidFill>
              </a:rPr>
              <a:t> para </a:t>
            </a:r>
            <a:r>
              <a:rPr lang="en-US" sz="2000" dirty="0" err="1">
                <a:solidFill>
                  <a:srgbClr val="FFFFFF"/>
                </a:solidFill>
              </a:rPr>
              <a:t>quedarse</a:t>
            </a:r>
            <a:r>
              <a:rPr lang="en-US" sz="2000" dirty="0">
                <a:solidFill>
                  <a:srgbClr val="FFFFFF"/>
                </a:solidFill>
              </a:rPr>
              <a:t> a la </a:t>
            </a:r>
            <a:r>
              <a:rPr lang="en-US" sz="2000" dirty="0" err="1">
                <a:solidFill>
                  <a:srgbClr val="FFFFFF"/>
                </a:solidFill>
              </a:rPr>
              <a:t>primera</a:t>
            </a:r>
            <a:r>
              <a:rPr lang="en-US" sz="2000" dirty="0">
                <a:solidFill>
                  <a:srgbClr val="FFFFFF"/>
                </a:solidFill>
              </a:rPr>
              <a:t> plana de </a:t>
            </a:r>
            <a:r>
              <a:rPr lang="en-US" sz="2000" dirty="0" err="1">
                <a:solidFill>
                  <a:srgbClr val="FFFFFF"/>
                </a:solidFill>
              </a:rPr>
              <a:t>los</a:t>
            </a:r>
            <a:r>
              <a:rPr lang="en-US" sz="2000" dirty="0">
                <a:solidFill>
                  <a:srgbClr val="FFFFFF"/>
                </a:solidFill>
              </a:rPr>
              <a:t> </a:t>
            </a:r>
            <a:r>
              <a:rPr lang="en-US" sz="2000" dirty="0" err="1">
                <a:solidFill>
                  <a:srgbClr val="FFFFFF"/>
                </a:solidFill>
              </a:rPr>
              <a:t>diarios</a:t>
            </a:r>
            <a:endParaRPr lang="en-US" sz="2000" dirty="0">
              <a:solidFill>
                <a:srgbClr val="FFFFFF"/>
              </a:solidFill>
            </a:endParaRPr>
          </a:p>
        </p:txBody>
      </p:sp>
    </p:spTree>
    <p:extLst>
      <p:ext uri="{BB962C8B-B14F-4D97-AF65-F5344CB8AC3E}">
        <p14:creationId xmlns:p14="http://schemas.microsoft.com/office/powerpoint/2010/main" val="21693805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2D3954E-4240-644A-A494-12EAF5A4E1B4}"/>
              </a:ext>
            </a:extLst>
          </p:cNvPr>
          <p:cNvSpPr>
            <a:spLocks noGrp="1"/>
          </p:cNvSpPr>
          <p:nvPr>
            <p:ph type="title"/>
          </p:nvPr>
        </p:nvSpPr>
        <p:spPr>
          <a:xfrm>
            <a:off x="1024129" y="585216"/>
            <a:ext cx="4431792" cy="1499616"/>
          </a:xfrm>
        </p:spPr>
        <p:txBody>
          <a:bodyPr>
            <a:normAutofit/>
          </a:bodyPr>
          <a:lstStyle/>
          <a:p>
            <a:r>
              <a:rPr lang="es-AR" sz="3900" dirty="0"/>
              <a:t>2. Cambio climático vs variabilidad climática</a:t>
            </a:r>
          </a:p>
        </p:txBody>
      </p:sp>
      <p:sp>
        <p:nvSpPr>
          <p:cNvPr id="3" name="Marcador de contenido 2">
            <a:extLst>
              <a:ext uri="{FF2B5EF4-FFF2-40B4-BE49-F238E27FC236}">
                <a16:creationId xmlns:a16="http://schemas.microsoft.com/office/drawing/2014/main" id="{53A4B391-A242-364E-A5E1-BFCD3E55E800}"/>
              </a:ext>
            </a:extLst>
          </p:cNvPr>
          <p:cNvSpPr>
            <a:spLocks noGrp="1"/>
          </p:cNvSpPr>
          <p:nvPr>
            <p:ph idx="1"/>
          </p:nvPr>
        </p:nvSpPr>
        <p:spPr>
          <a:xfrm>
            <a:off x="1024128" y="2286000"/>
            <a:ext cx="4429615" cy="3931920"/>
          </a:xfrm>
        </p:spPr>
        <p:txBody>
          <a:bodyPr>
            <a:normAutofit/>
          </a:bodyPr>
          <a:lstStyle/>
          <a:p>
            <a:pPr>
              <a:buFont typeface="Arial" panose="020B0604020202020204" pitchFamily="34" charset="0"/>
              <a:buChar char="•"/>
            </a:pPr>
            <a:r>
              <a:rPr lang="es-AR" sz="2000" dirty="0"/>
              <a:t>El clima es el tiempo promedio experiementado durante un largo plazo. Unos pocos eventos climáticos extremos no confirman o rechazan el cambio climático</a:t>
            </a:r>
          </a:p>
          <a:p>
            <a:pPr>
              <a:buFont typeface="Arial" panose="020B0604020202020204" pitchFamily="34" charset="0"/>
              <a:buChar char="•"/>
            </a:pPr>
            <a:r>
              <a:rPr lang="es-AR" sz="2000" dirty="0"/>
              <a:t>Es usualmente equivocado atribuir eventos climáticos individuales directamente al cambio climático. Puede ser parte de la natural variabilidad del clima</a:t>
            </a:r>
          </a:p>
          <a:p>
            <a:pPr>
              <a:buFont typeface="Arial" panose="020B0604020202020204" pitchFamily="34" charset="0"/>
              <a:buChar char="•"/>
            </a:pPr>
            <a:r>
              <a:rPr lang="es-AR" sz="2000" dirty="0"/>
              <a:t>Lo correcto es contactar a climatólogos y expertos e informar sobre su opinión acerca de las tendencias</a:t>
            </a:r>
          </a:p>
        </p:txBody>
      </p:sp>
      <p:pic>
        <p:nvPicPr>
          <p:cNvPr id="5" name="Imagen 4" descr="Imagen que contiene edificio, exterior, captura de pantalla, carretera&#10;&#10;Descripción generada automáticamente">
            <a:extLst>
              <a:ext uri="{FF2B5EF4-FFF2-40B4-BE49-F238E27FC236}">
                <a16:creationId xmlns:a16="http://schemas.microsoft.com/office/drawing/2014/main" id="{CB83D496-C4C3-274B-852D-A7D914D7535C}"/>
              </a:ext>
            </a:extLst>
          </p:cNvPr>
          <p:cNvPicPr>
            <a:picLocks noChangeAspect="1"/>
          </p:cNvPicPr>
          <p:nvPr/>
        </p:nvPicPr>
        <p:blipFill>
          <a:blip r:embed="rId2"/>
          <a:stretch>
            <a:fillRect/>
          </a:stretch>
        </p:blipFill>
        <p:spPr>
          <a:xfrm>
            <a:off x="6096000" y="1389850"/>
            <a:ext cx="5455921" cy="4078300"/>
          </a:xfrm>
          <a:prstGeom prst="rect">
            <a:avLst/>
          </a:prstGeom>
        </p:spPr>
      </p:pic>
    </p:spTree>
    <p:extLst>
      <p:ext uri="{BB962C8B-B14F-4D97-AF65-F5344CB8AC3E}">
        <p14:creationId xmlns:p14="http://schemas.microsoft.com/office/powerpoint/2010/main" val="377991807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431272F1-1895-6044-9488-6068FF79DEFA}"/>
              </a:ext>
            </a:extLst>
          </p:cNvPr>
          <p:cNvSpPr txBox="1"/>
          <p:nvPr/>
        </p:nvSpPr>
        <p:spPr>
          <a:xfrm>
            <a:off x="3114067" y="1843950"/>
            <a:ext cx="6240162" cy="3170099"/>
          </a:xfrm>
          <a:prstGeom prst="rect">
            <a:avLst/>
          </a:prstGeom>
          <a:noFill/>
        </p:spPr>
        <p:txBody>
          <a:bodyPr wrap="square" rtlCol="0">
            <a:spAutoFit/>
          </a:bodyPr>
          <a:lstStyle/>
          <a:p>
            <a:pPr algn="ctr"/>
            <a:r>
              <a:rPr lang="es-AR" sz="4000" dirty="0">
                <a:solidFill>
                  <a:schemeClr val="bg1"/>
                </a:solidFill>
              </a:rPr>
              <a:t>Muchas gracias</a:t>
            </a:r>
          </a:p>
          <a:p>
            <a:pPr algn="ctr"/>
            <a:r>
              <a:rPr lang="es-AR" sz="4000" dirty="0">
                <a:solidFill>
                  <a:schemeClr val="bg1"/>
                </a:solidFill>
              </a:rPr>
              <a:t>-</a:t>
            </a:r>
          </a:p>
          <a:p>
            <a:pPr algn="ctr"/>
            <a:r>
              <a:rPr lang="es-AR" sz="4000" dirty="0">
                <a:solidFill>
                  <a:schemeClr val="bg1"/>
                </a:solidFill>
              </a:rPr>
              <a:t>Fermín Koop</a:t>
            </a:r>
          </a:p>
          <a:p>
            <a:pPr algn="ctr"/>
            <a:r>
              <a:rPr lang="es-AR" sz="4000" dirty="0">
                <a:solidFill>
                  <a:schemeClr val="bg1"/>
                </a:solidFill>
              </a:rPr>
              <a:t>@ferminkoop</a:t>
            </a:r>
          </a:p>
          <a:p>
            <a:pPr algn="ctr"/>
            <a:endParaRPr lang="es-AR" sz="4000" dirty="0">
              <a:solidFill>
                <a:schemeClr val="bg1"/>
              </a:solidFill>
            </a:endParaRPr>
          </a:p>
        </p:txBody>
      </p:sp>
    </p:spTree>
    <p:extLst>
      <p:ext uri="{BB962C8B-B14F-4D97-AF65-F5344CB8AC3E}">
        <p14:creationId xmlns:p14="http://schemas.microsoft.com/office/powerpoint/2010/main" val="37449404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B0890400-BB8B-4A44-AB63-65C7CA223E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376CE077-410C-9841-8594-9EF8D768A77D}"/>
              </a:ext>
            </a:extLst>
          </p:cNvPr>
          <p:cNvSpPr>
            <a:spLocks noGrp="1"/>
          </p:cNvSpPr>
          <p:nvPr>
            <p:ph type="title"/>
          </p:nvPr>
        </p:nvSpPr>
        <p:spPr>
          <a:xfrm>
            <a:off x="964788" y="804333"/>
            <a:ext cx="3391900" cy="5249334"/>
          </a:xfrm>
        </p:spPr>
        <p:txBody>
          <a:bodyPr>
            <a:normAutofit/>
          </a:bodyPr>
          <a:lstStyle/>
          <a:p>
            <a:pPr algn="r"/>
            <a:r>
              <a:rPr lang="es-AR" dirty="0"/>
              <a:t>3. Aprender a comunicar el riesgo</a:t>
            </a:r>
          </a:p>
        </p:txBody>
      </p:sp>
      <p:cxnSp>
        <p:nvCxnSpPr>
          <p:cNvPr id="10" name="Straight Connector 9">
            <a:extLst>
              <a:ext uri="{FF2B5EF4-FFF2-40B4-BE49-F238E27FC236}">
                <a16:creationId xmlns:a16="http://schemas.microsoft.com/office/drawing/2014/main" id="{4D39B797-CDC6-4529-8A36-9CBFC981633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77597" y="1600200"/>
            <a:ext cx="0" cy="36576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Marcador de contenido 2">
            <a:extLst>
              <a:ext uri="{FF2B5EF4-FFF2-40B4-BE49-F238E27FC236}">
                <a16:creationId xmlns:a16="http://schemas.microsoft.com/office/drawing/2014/main" id="{08DCC2E0-B69C-CC46-9D9A-2DD20BF96CFB}"/>
              </a:ext>
            </a:extLst>
          </p:cNvPr>
          <p:cNvSpPr>
            <a:spLocks noGrp="1"/>
          </p:cNvSpPr>
          <p:nvPr>
            <p:ph idx="1"/>
          </p:nvPr>
        </p:nvSpPr>
        <p:spPr>
          <a:xfrm>
            <a:off x="4999330" y="804333"/>
            <a:ext cx="6257721" cy="5249334"/>
          </a:xfrm>
        </p:spPr>
        <p:txBody>
          <a:bodyPr anchor="ctr">
            <a:normAutofit/>
          </a:bodyPr>
          <a:lstStyle/>
          <a:p>
            <a:pPr>
              <a:buFont typeface="Arial" panose="020B0604020202020204" pitchFamily="34" charset="0"/>
              <a:buChar char="•"/>
            </a:pPr>
            <a:r>
              <a:rPr lang="es-AR" dirty="0"/>
              <a:t>Los científicos climáticos usualmente hablan de los niveles de riesgo y eso abre un desafío de cómo comunicarlo al público</a:t>
            </a:r>
          </a:p>
          <a:p>
            <a:pPr>
              <a:buFont typeface="Arial" panose="020B0604020202020204" pitchFamily="34" charset="0"/>
              <a:buChar char="•"/>
            </a:pPr>
            <a:r>
              <a:rPr lang="es-AR" dirty="0"/>
              <a:t>Para ello, el IPCC puede ser de ayuda. Los últimos informes sostienen que las acciones humanas son “muy probables” de causar el cambio climático, lo que significa que hay un 90% de probabilidades de que sea cierto.</a:t>
            </a:r>
          </a:p>
          <a:p>
            <a:pPr>
              <a:buFont typeface="Arial" panose="020B0604020202020204" pitchFamily="34" charset="0"/>
              <a:buChar char="•"/>
            </a:pPr>
            <a:r>
              <a:rPr lang="es-AR" dirty="0"/>
              <a:t>Del mismo modo, ”probable” significa 66% de chances</a:t>
            </a:r>
          </a:p>
        </p:txBody>
      </p:sp>
    </p:spTree>
    <p:extLst>
      <p:ext uri="{BB962C8B-B14F-4D97-AF65-F5344CB8AC3E}">
        <p14:creationId xmlns:p14="http://schemas.microsoft.com/office/powerpoint/2010/main" val="25074282"/>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ntegral">
  <a:themeElements>
    <a:clrScheme name="Integral">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B9F25"/>
      </a:hlink>
      <a:folHlink>
        <a:srgbClr val="B26B02"/>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682D6EBE-8D36-4FF2-9DB3-F3D8D7B6715D}"/>
    </a:ext>
  </a:extLst>
</a:theme>
</file>

<file path=docProps/app.xml><?xml version="1.0" encoding="utf-8"?>
<Properties xmlns="http://schemas.openxmlformats.org/officeDocument/2006/extended-properties" xmlns:vt="http://schemas.openxmlformats.org/officeDocument/2006/docPropsVTypes">
  <TotalTime>5</TotalTime>
  <Words>3984</Words>
  <Application>Microsoft Macintosh PowerPoint</Application>
  <PresentationFormat>Panorámica</PresentationFormat>
  <Paragraphs>256</Paragraphs>
  <Slides>80</Slides>
  <Notes>0</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80</vt:i4>
      </vt:variant>
    </vt:vector>
  </HeadingPairs>
  <TitlesOfParts>
    <vt:vector size="85" baseType="lpstr">
      <vt:lpstr>Arial</vt:lpstr>
      <vt:lpstr>Tw Cen MT</vt:lpstr>
      <vt:lpstr>Tw Cen MT Condensed</vt:lpstr>
      <vt:lpstr>Wingdings 3</vt:lpstr>
      <vt:lpstr>Integral</vt:lpstr>
      <vt:lpstr>Cambio climático. ¿cómo comunicar la historia del siglo?</vt:lpstr>
      <vt:lpstr>El cambio climático, la historia del siglo</vt:lpstr>
      <vt:lpstr>¿Por qué escribir sobre cambio climático?</vt:lpstr>
      <vt:lpstr>¿Tengo que conocer la ciencia detrás del cambio climático?</vt:lpstr>
      <vt:lpstr>No es una nota sólo para la sección ciencia</vt:lpstr>
      <vt:lpstr>¿Cómo comunicar la incertidumbre?</vt:lpstr>
      <vt:lpstr>1. No caer en el sensacionalismo</vt:lpstr>
      <vt:lpstr>2. Cambio climático vs variabilidad climática</vt:lpstr>
      <vt:lpstr>3. Aprender a comunicar el riesgo</vt:lpstr>
      <vt:lpstr>4. Evitar el falso balance</vt:lpstr>
      <vt:lpstr>¿Cómo publicar artículos sobre el clima de la mejor manera?</vt:lpstr>
      <vt:lpstr>1. Contar una historia con un rostro humano</vt:lpstr>
      <vt:lpstr>2. Usar diferentes ángulos</vt:lpstr>
      <vt:lpstr>3. Informar sobre soluciones</vt:lpstr>
      <vt:lpstr>4. No depender sólo del texto</vt:lpstr>
      <vt:lpstr>5. Usar diferentes fuentes</vt:lpstr>
      <vt:lpstr>6. No perderse en las siglas</vt:lpstr>
      <vt:lpstr>6. No perderse en las siglas: glosarios</vt:lpstr>
      <vt:lpstr>7. No hablar/escribir como un negociador</vt:lpstr>
      <vt:lpstr>De una historia global a una local</vt:lpstr>
      <vt:lpstr>1. Usar fuentes locales</vt:lpstr>
      <vt:lpstr>2. Comparar causas globales y locales</vt:lpstr>
      <vt:lpstr>3. Explicar la adaptación</vt:lpstr>
      <vt:lpstr>4. Seguir la ruta del dinero</vt:lpstr>
      <vt:lpstr>5. Ser un perro guardián</vt:lpstr>
      <vt:lpstr>6. Informar desde cumbres internacionales</vt:lpstr>
      <vt:lpstr>¿Cómo se comunica el cambio climático?</vt:lpstr>
      <vt:lpstr>¿Cómo se comunica el cambio climático a nivel global?</vt:lpstr>
      <vt:lpstr>¿Cómo se comunica el cambio climático en américa latina?</vt:lpstr>
      <vt:lpstr>¿Cómo se comunica el cambio climático en uruguay?</vt:lpstr>
      <vt:lpstr>Herramientas digitales para comunicar el cambio climático</vt:lpstr>
      <vt:lpstr>¿Fotos? Creative commons!</vt:lpstr>
      <vt:lpstr>Sitios web para acceder a fotos con licencias cc</vt:lpstr>
      <vt:lpstr>Presentación de PowerPoint</vt:lpstr>
      <vt:lpstr>Juxtapose. El antes y el después del clima</vt:lpstr>
      <vt:lpstr>Timeline. Líneas de tiempo para historias</vt:lpstr>
      <vt:lpstr>Thinklink. Fotos con información extra</vt:lpstr>
      <vt:lpstr>Mapa de crisis climática de google. Información en vivo</vt:lpstr>
      <vt:lpstr>Infogram. Infografías y tablas gratuitas</vt:lpstr>
      <vt:lpstr>Giphy. animaciones e infografías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El rol de las imágenes en una historia climática exitosa</vt:lpstr>
      <vt:lpstr>Mostrar a personas “reales”</vt:lpstr>
      <vt:lpstr>La autenticidad importa</vt:lpstr>
      <vt:lpstr>La credibilidad importa</vt:lpstr>
      <vt:lpstr>Mostrar algo nuevo</vt:lpstr>
      <vt:lpstr>Motivar a la acción</vt:lpstr>
      <vt:lpstr>Mostrar impactos locales</vt:lpstr>
      <vt:lpstr>Cuidado con las imágenes de protestas</vt:lpstr>
      <vt:lpstr>Fuentes de información para historias climáticas</vt:lpstr>
      <vt:lpstr>Organizaciones locales y globales</vt:lpstr>
      <vt:lpstr>Redes de información</vt:lpstr>
      <vt:lpstr>La conferencia de las partes (COP), el gran evento por el clima</vt:lpstr>
      <vt:lpstr>¿Cómo cubrir una cop de cambio climático?</vt:lpstr>
      <vt:lpstr>¿Cómo cubrir una cop de cambio climático?</vt:lpstr>
      <vt:lpstr>¿Cómo lograr ir a una cop de cambio climático?</vt:lpstr>
      <vt:lpstr>Responsabilidades como periodista climático</vt:lpstr>
      <vt:lpstr>1. Contar los hechos (y analizarlos)</vt:lpstr>
      <vt:lpstr>2. Darle voz a los que no la tienen</vt:lpstr>
      <vt:lpstr>3. Mostrar soluciones</vt:lpstr>
      <vt:lpstr>problemas comunes al escribir sobre cambio climático</vt:lpstr>
      <vt:lpstr>Chequear la información</vt:lpstr>
      <vt:lpstr>Banalización de la información</vt:lpstr>
      <vt:lpstr>Banalización de la información</vt:lpstr>
      <vt:lpstr>Fake news o el falso balance</vt:lpstr>
      <vt:lpstr>Fake news o el falso balance</vt:lpstr>
      <vt:lpstr>Variabilidad vs cambio climático</vt:lpstr>
      <vt:lpstr>Olvidarse del cambio climático</vt:lpstr>
      <vt:lpstr>Por encima de todo, tener corazón</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Cambio climático. ¿cómo comunicar la historia del siglo?</dc:title>
  <dc:creator>Fermin Koop</dc:creator>
  <cp:lastModifiedBy>Fermin Koop</cp:lastModifiedBy>
  <cp:revision>6</cp:revision>
  <dcterms:created xsi:type="dcterms:W3CDTF">2019-04-04T21:33:55Z</dcterms:created>
  <dcterms:modified xsi:type="dcterms:W3CDTF">2019-04-09T18:54:11Z</dcterms:modified>
</cp:coreProperties>
</file>